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410" r:id="rId2"/>
    <p:sldId id="501" r:id="rId3"/>
    <p:sldId id="497" r:id="rId4"/>
    <p:sldId id="258" r:id="rId5"/>
    <p:sldId id="905" r:id="rId6"/>
    <p:sldId id="912" r:id="rId7"/>
    <p:sldId id="906" r:id="rId8"/>
    <p:sldId id="498" r:id="rId9"/>
    <p:sldId id="499" r:id="rId10"/>
    <p:sldId id="913" r:id="rId11"/>
    <p:sldId id="914" r:id="rId12"/>
    <p:sldId id="915" r:id="rId13"/>
    <p:sldId id="916" r:id="rId14"/>
    <p:sldId id="917" r:id="rId15"/>
    <p:sldId id="919" r:id="rId16"/>
    <p:sldId id="922" r:id="rId17"/>
    <p:sldId id="921" r:id="rId18"/>
    <p:sldId id="923" r:id="rId19"/>
    <p:sldId id="918" r:id="rId20"/>
    <p:sldId id="491" r:id="rId21"/>
    <p:sldId id="492" r:id="rId22"/>
    <p:sldId id="493" r:id="rId23"/>
    <p:sldId id="494" r:id="rId24"/>
    <p:sldId id="495" r:id="rId25"/>
    <p:sldId id="924" r:id="rId26"/>
    <p:sldId id="925" r:id="rId27"/>
    <p:sldId id="920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2"/>
    <p:restoredTop sz="92667"/>
  </p:normalViewPr>
  <p:slideViewPr>
    <p:cSldViewPr snapToGrid="0" snapToObjects="1">
      <p:cViewPr varScale="1">
        <p:scale>
          <a:sx n="185" d="100"/>
          <a:sy n="185" d="100"/>
        </p:scale>
        <p:origin x="176" y="10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8006-77B6-E54A-956A-86125E5D00F1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35643-7902-824A-8ABC-96FA1CB0D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7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66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193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3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6/29/18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Leigh N. Fletcher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6/29/18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6/29/18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6/29/18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79822"/>
            <a:ext cx="91440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120" y="475052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6/29/18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6/29/18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6/29/18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6/29/18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6/29/18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6/29/18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6/29/18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74BA6-CA64-424D-95AC-BE29CAD66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17428" b="17842"/>
          <a:stretch/>
        </p:blipFill>
        <p:spPr>
          <a:xfrm>
            <a:off x="91440" y="4832815"/>
            <a:ext cx="1120775" cy="306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0" y="4800600"/>
            <a:ext cx="914399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+mj-lt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@</a:t>
            </a:r>
            <a:r>
              <a:rPr kumimoji="0" lang="en-US" sz="1400" b="1" i="1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LeighFletcher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, NEMESIS Team Meeting, June 2018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712200" y="4800600"/>
            <a:ext cx="431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EA604-2775-2F47-80B4-1C25758197DA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F9415F-A399-484F-9E4B-7B8E583F8D46}"/>
              </a:ext>
            </a:extLst>
          </p:cNvPr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5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American Typewriter"/>
          <a:ea typeface="+mj-ea"/>
          <a:cs typeface="American Typewrite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tiff"/><Relationship Id="rId10" Type="http://schemas.openxmlformats.org/officeDocument/2006/relationships/image" Target="../media/image8.png"/><Relationship Id="rId4" Type="http://schemas.openxmlformats.org/officeDocument/2006/relationships/image" Target="../media/image3.tiff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1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1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10" Type="http://schemas.openxmlformats.org/officeDocument/2006/relationships/image" Target="../media/image1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CEBBA6-3FF1-7043-BDBB-B4D03604A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" t="6460" r="50072" b="16416"/>
          <a:stretch/>
        </p:blipFill>
        <p:spPr>
          <a:xfrm>
            <a:off x="4100774" y="0"/>
            <a:ext cx="5043226" cy="4805454"/>
          </a:xfrm>
          <a:prstGeom prst="rect">
            <a:avLst/>
          </a:prstGeom>
        </p:spPr>
      </p:pic>
      <p:sp>
        <p:nvSpPr>
          <p:cNvPr id="4" name="Title 16"/>
          <p:cNvSpPr txBox="1">
            <a:spLocks/>
          </p:cNvSpPr>
          <p:nvPr/>
        </p:nvSpPr>
        <p:spPr>
          <a:xfrm>
            <a:off x="120956" y="286101"/>
            <a:ext cx="2431510" cy="1929775"/>
          </a:xfrm>
          <a:prstGeom prst="rect">
            <a:avLst/>
          </a:prstGeom>
          <a:solidFill>
            <a:schemeClr val="tx1">
              <a:lumMod val="85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3000" b="1" cap="small" dirty="0">
                <a:solidFill>
                  <a:schemeClr val="bg1"/>
                </a:solidFill>
                <a:latin typeface="Myriad Pro" panose="020B0503030403020204" pitchFamily="34" charset="0"/>
                <a:ea typeface="American Typewriter" charset="0"/>
                <a:cs typeface="American Typewriter" charset="0"/>
              </a:rPr>
              <a:t>Thermal Emission of Giant Planets with </a:t>
            </a:r>
            <a:r>
              <a:rPr lang="en-GB" sz="3000" b="1" u="sng" cap="small" dirty="0">
                <a:solidFill>
                  <a:schemeClr val="bg1"/>
                </a:solidFill>
                <a:latin typeface="Myriad Pro" panose="020B0503030403020204" pitchFamily="34" charset="0"/>
                <a:ea typeface="American Typewriter" charset="0"/>
                <a:cs typeface="American Typewriter" charset="0"/>
              </a:rPr>
              <a:t>NEMESIS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818" y="4114974"/>
            <a:ext cx="5407458" cy="646331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24000"/>
                </a:schemeClr>
              </a:gs>
              <a:gs pos="35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  <a:alpha val="5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latin typeface="Myriad Pro" panose="020B0503030403020204" pitchFamily="34" charset="0"/>
              </a:rPr>
              <a:t>Fletcher, Irwin, </a:t>
            </a:r>
            <a:r>
              <a:rPr lang="en-GB" b="1" dirty="0" err="1">
                <a:latin typeface="Myriad Pro" panose="020B0503030403020204" pitchFamily="34" charset="0"/>
              </a:rPr>
              <a:t>Antunanu</a:t>
            </a:r>
            <a:r>
              <a:rPr lang="en-GB" b="1" dirty="0">
                <a:latin typeface="Myriad Pro" panose="020B0503030403020204" pitchFamily="34" charset="0"/>
              </a:rPr>
              <a:t>, Barstow, Blake, Donnelly, Giles, </a:t>
            </a:r>
            <a:r>
              <a:rPr lang="en-GB" b="1" dirty="0" err="1">
                <a:latin typeface="Myriad Pro" panose="020B0503030403020204" pitchFamily="34" charset="0"/>
              </a:rPr>
              <a:t>Melin</a:t>
            </a:r>
            <a:r>
              <a:rPr lang="en-GB" b="1" dirty="0">
                <a:latin typeface="Myriad Pro" panose="020B0503030403020204" pitchFamily="34" charset="0"/>
              </a:rPr>
              <a:t>, Nixon, Rowe-Gurney, Sinclair, </a:t>
            </a:r>
            <a:r>
              <a:rPr lang="en-GB" b="1" dirty="0" err="1">
                <a:latin typeface="Myriad Pro" panose="020B0503030403020204" pitchFamily="34" charset="0"/>
              </a:rPr>
              <a:t>Teanby</a:t>
            </a:r>
            <a:endParaRPr lang="en-GB" b="1" dirty="0">
              <a:latin typeface="Myriad Pro" panose="020B05030304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815" b="23364"/>
          <a:stretch/>
        </p:blipFill>
        <p:spPr>
          <a:xfrm>
            <a:off x="7633642" y="4798242"/>
            <a:ext cx="1510358" cy="3452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134" y="4841272"/>
            <a:ext cx="5559026" cy="302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843" y="4798941"/>
            <a:ext cx="981785" cy="3496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43986"/>
          <a:stretch/>
        </p:blipFill>
        <p:spPr>
          <a:xfrm>
            <a:off x="5598160" y="4799547"/>
            <a:ext cx="1091738" cy="3439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230EF6-3F23-3641-83BC-F1744BAFDB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329" b="18794"/>
          <a:stretch/>
        </p:blipFill>
        <p:spPr>
          <a:xfrm>
            <a:off x="4346888" y="4805756"/>
            <a:ext cx="1252746" cy="33774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15" name="Picture 14" descr="shownepch4.gif">
            <a:extLst>
              <a:ext uri="{FF2B5EF4-FFF2-40B4-BE49-F238E27FC236}">
                <a16:creationId xmlns:a16="http://schemas.microsoft.com/office/drawing/2014/main" id="{91AA9437-2D1F-7943-8410-404028BBC2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5" t="30009" r="13005" b="12546"/>
          <a:stretch>
            <a:fillRect/>
          </a:stretch>
        </p:blipFill>
        <p:spPr bwMode="auto">
          <a:xfrm>
            <a:off x="2597344" y="1789530"/>
            <a:ext cx="1517883" cy="142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EF9107-535E-B943-AF61-EC7F2464B8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85" y="2605413"/>
            <a:ext cx="2406612" cy="1440485"/>
          </a:xfrm>
          <a:prstGeom prst="rect">
            <a:avLst/>
          </a:prstGeom>
        </p:spPr>
      </p:pic>
      <p:pic>
        <p:nvPicPr>
          <p:cNvPr id="18" name="Picture 13" descr="cal_Uranus_Q2_1 1">
            <a:extLst>
              <a:ext uri="{FF2B5EF4-FFF2-40B4-BE49-F238E27FC236}">
                <a16:creationId xmlns:a16="http://schemas.microsoft.com/office/drawing/2014/main" id="{BED3D1D4-F73B-6F41-A6AB-E685CB9EF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-6000" contrast="12000"/>
          </a:blip>
          <a:srcRect l="22820" t="65732" r="55486" b="17879"/>
          <a:stretch>
            <a:fillRect/>
          </a:stretch>
        </p:blipFill>
        <p:spPr bwMode="auto">
          <a:xfrm rot="17380870">
            <a:off x="2912601" y="184483"/>
            <a:ext cx="1386276" cy="141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C2EE33-3D1E-2342-8ECA-6C9E18F5D3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6788" y="168295"/>
            <a:ext cx="1061807" cy="22039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92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1E72-8D10-DA49-A260-BF8DFE00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of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5CE0F-3B01-4545-BB13-9338048A0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48865"/>
            <a:ext cx="8229600" cy="61876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Parameterise</a:t>
            </a:r>
            <a:r>
              <a:rPr lang="en-US" dirty="0"/>
              <a:t> prior temperatures (isotherms) and hydrocarbon abundances and rerun retrieval hundreds of times – a better uncertainty estimate.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6A41D4-7BE5-C840-92C8-BD22AAAE7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22"/>
            <a:ext cx="9144000" cy="368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3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8ED8-6202-674D-932F-2B9017903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Steps, or Just 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D1BD-6B17-0D48-809D-67DFC7968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72" y="918268"/>
            <a:ext cx="3200400" cy="377061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Multi-step retrievals:</a:t>
            </a:r>
          </a:p>
          <a:p>
            <a:pPr lvl="1"/>
            <a:r>
              <a:rPr lang="en-US" dirty="0"/>
              <a:t>T retrieval first with H2 or CH4.</a:t>
            </a:r>
          </a:p>
          <a:p>
            <a:pPr lvl="1"/>
            <a:r>
              <a:rPr lang="en-US" dirty="0"/>
              <a:t>Relies on T Jacobian covering same altitudes as gas Jacobian.</a:t>
            </a:r>
          </a:p>
          <a:p>
            <a:r>
              <a:rPr lang="en-US" b="1" dirty="0">
                <a:solidFill>
                  <a:schemeClr val="accent6"/>
                </a:solidFill>
              </a:rPr>
              <a:t>Single-step retrievals:</a:t>
            </a:r>
          </a:p>
          <a:p>
            <a:pPr lvl="1"/>
            <a:r>
              <a:rPr lang="en-US" dirty="0"/>
              <a:t>[+ ensemble of priors]</a:t>
            </a:r>
          </a:p>
          <a:p>
            <a:pPr lvl="1"/>
            <a:r>
              <a:rPr lang="en-US" dirty="0"/>
              <a:t>Preferred as emission can be explained by T changes away from H2/CH4 coverage.</a:t>
            </a:r>
          </a:p>
          <a:p>
            <a:r>
              <a:rPr lang="en-US" dirty="0"/>
              <a:t>Key question:  do you </a:t>
            </a:r>
            <a:r>
              <a:rPr lang="en-US" i="1" dirty="0"/>
              <a:t>really</a:t>
            </a:r>
            <a:r>
              <a:rPr lang="en-US" dirty="0"/>
              <a:t> need to vary the gas?</a:t>
            </a:r>
          </a:p>
          <a:p>
            <a:pPr lvl="1"/>
            <a:r>
              <a:rPr lang="en-US" dirty="0"/>
              <a:t>Need to make assumptions about gas distributions…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0176C-55AD-D64D-9B4F-1AA714EF3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980" y="492150"/>
            <a:ext cx="5287020" cy="4651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69E901-6724-4B4B-A555-5F452C39FF8C}"/>
              </a:ext>
            </a:extLst>
          </p:cNvPr>
          <p:cNvSpPr txBox="1"/>
          <p:nvPr/>
        </p:nvSpPr>
        <p:spPr>
          <a:xfrm>
            <a:off x="7371434" y="3850105"/>
            <a:ext cx="1490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TEXES Jacobians for Jupiter</a:t>
            </a:r>
          </a:p>
        </p:txBody>
      </p:sp>
    </p:spTree>
    <p:extLst>
      <p:ext uri="{BB962C8B-B14F-4D97-AF65-F5344CB8AC3E}">
        <p14:creationId xmlns:p14="http://schemas.microsoft.com/office/powerpoint/2010/main" val="14359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7FFCD-3E25-7745-A397-1FB7B108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Species:  Hypothesis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EF917-2269-AF4F-9767-47D0A0237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696" y="911392"/>
            <a:ext cx="4396683" cy="37293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See e.g., Giles et al. (2016, 2017); </a:t>
            </a:r>
            <a:r>
              <a:rPr lang="en-US" dirty="0" err="1"/>
              <a:t>Melin</a:t>
            </a:r>
            <a:r>
              <a:rPr lang="en-US" dirty="0"/>
              <a:t> et al. (2017)</a:t>
            </a:r>
          </a:p>
          <a:p>
            <a:pPr lvl="1"/>
            <a:r>
              <a:rPr lang="en-US" dirty="0"/>
              <a:t>Null:  Gas is uniformly mixed in the horizontal.</a:t>
            </a:r>
          </a:p>
          <a:p>
            <a:pPr lvl="1"/>
            <a:r>
              <a:rPr lang="en-US" dirty="0" err="1"/>
              <a:t>HypA</a:t>
            </a:r>
            <a:r>
              <a:rPr lang="en-US" dirty="0"/>
              <a:t>:  Gas varies symmetrically from equator to pole.</a:t>
            </a:r>
          </a:p>
          <a:p>
            <a:pPr lvl="1"/>
            <a:r>
              <a:rPr lang="en-US" dirty="0" err="1"/>
              <a:t>HypB</a:t>
            </a:r>
            <a:r>
              <a:rPr lang="en-US" dirty="0"/>
              <a:t>:  Gas is asymmetric but doesn’t change with time.</a:t>
            </a:r>
          </a:p>
          <a:p>
            <a:pPr lvl="1"/>
            <a:r>
              <a:rPr lang="en-US" dirty="0" err="1"/>
              <a:t>HypC</a:t>
            </a:r>
            <a:r>
              <a:rPr lang="en-US" dirty="0"/>
              <a:t>:  Gas varies both spatially and temporally – full retrieval with scale factors.</a:t>
            </a:r>
          </a:p>
          <a:p>
            <a:pPr lvl="1"/>
            <a:r>
              <a:rPr lang="en-US" dirty="0" err="1"/>
              <a:t>HypD</a:t>
            </a:r>
            <a:r>
              <a:rPr lang="en-US" dirty="0"/>
              <a:t>:  Gas varies spatially, vertically, temporally…. Full retrieval of all profiles…</a:t>
            </a:r>
          </a:p>
          <a:p>
            <a:r>
              <a:rPr lang="en-US" b="1" i="1" dirty="0">
                <a:solidFill>
                  <a:schemeClr val="accent2"/>
                </a:solidFill>
              </a:rPr>
              <a:t>Want to be testing models, rather than blindly trusting retrieved gas abundances….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24118F-A413-9844-9626-527CFE06C49E}"/>
              </a:ext>
            </a:extLst>
          </p:cNvPr>
          <p:cNvGrpSpPr/>
          <p:nvPr/>
        </p:nvGrpSpPr>
        <p:grpSpPr>
          <a:xfrm>
            <a:off x="5507026" y="61876"/>
            <a:ext cx="3348216" cy="4675129"/>
            <a:chOff x="5507026" y="0"/>
            <a:chExt cx="3636974" cy="498889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6B64C7-927A-4941-99B5-93AE5A314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301" t="-217" r="-677" b="217"/>
            <a:stretch/>
          </p:blipFill>
          <p:spPr>
            <a:xfrm>
              <a:off x="5507026" y="2484723"/>
              <a:ext cx="3636974" cy="250417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AE1287-0988-514D-9001-0536B3353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398"/>
            <a:stretch/>
          </p:blipFill>
          <p:spPr>
            <a:xfrm>
              <a:off x="5507931" y="0"/>
              <a:ext cx="3581068" cy="250417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2F7C24F-A421-B54E-A8AB-DB003BE3B60C}"/>
              </a:ext>
            </a:extLst>
          </p:cNvPr>
          <p:cNvSpPr txBox="1"/>
          <p:nvPr/>
        </p:nvSpPr>
        <p:spPr>
          <a:xfrm>
            <a:off x="7686461" y="543140"/>
            <a:ext cx="100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Moses and </a:t>
            </a:r>
            <a:r>
              <a:rPr lang="en-US" sz="1200" dirty="0" err="1">
                <a:solidFill>
                  <a:schemeClr val="accent2"/>
                </a:solidFill>
              </a:rPr>
              <a:t>Poppe</a:t>
            </a:r>
            <a:r>
              <a:rPr lang="en-US" sz="1200" dirty="0">
                <a:solidFill>
                  <a:schemeClr val="accent2"/>
                </a:soli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207634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D0A0C-CF34-2948-AA3A-B690C8214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on Derived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75875-1C3E-5849-8FF9-605039190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325" y="588259"/>
            <a:ext cx="8229600" cy="8074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3D temperature distributions can provide insights into background atmosphere: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B3D2D-462B-3E4A-9957-0056EB28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83" y="2614028"/>
            <a:ext cx="1880269" cy="568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A4117A-F972-B24D-A24A-7C8B0598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866" y="3594102"/>
            <a:ext cx="2548355" cy="6284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087EF7-27C0-6B4B-8774-773EFCD11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82" y="1650046"/>
            <a:ext cx="3107883" cy="23509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F585FD-1BA2-9449-81D5-81276A3C7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757" y="1673822"/>
            <a:ext cx="2800971" cy="5647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A6B666-F1CB-2245-963B-39185AD785CE}"/>
              </a:ext>
            </a:extLst>
          </p:cNvPr>
          <p:cNvSpPr txBox="1"/>
          <p:nvPr/>
        </p:nvSpPr>
        <p:spPr>
          <a:xfrm>
            <a:off x="845648" y="1320037"/>
            <a:ext cx="285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Thermal </a:t>
            </a:r>
            <a:r>
              <a:rPr lang="en-US" i="1" dirty="0" err="1"/>
              <a:t>Windshear</a:t>
            </a:r>
            <a:r>
              <a:rPr lang="en-US" i="1" dirty="0"/>
              <a:t> 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1E5F89-C6B7-A441-B8CA-6E9DBE8D70FF}"/>
              </a:ext>
            </a:extLst>
          </p:cNvPr>
          <p:cNvSpPr txBox="1"/>
          <p:nvPr/>
        </p:nvSpPr>
        <p:spPr>
          <a:xfrm>
            <a:off x="860544" y="2263084"/>
            <a:ext cx="344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Buoyancy frequency/static stability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F5FBCE-A5EB-8947-9BDF-CF99D9F958BA}"/>
              </a:ext>
            </a:extLst>
          </p:cNvPr>
          <p:cNvSpPr txBox="1"/>
          <p:nvPr/>
        </p:nvSpPr>
        <p:spPr>
          <a:xfrm>
            <a:off x="861690" y="3254257"/>
            <a:ext cx="189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Vorticity gradients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9E57E5-742F-D541-9C33-D6B89CBA4D04}"/>
              </a:ext>
            </a:extLst>
          </p:cNvPr>
          <p:cNvSpPr txBox="1"/>
          <p:nvPr/>
        </p:nvSpPr>
        <p:spPr>
          <a:xfrm>
            <a:off x="4747317" y="1302849"/>
            <a:ext cx="345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Vertical propagation of diff. waves: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C68757-2C30-D147-80D0-CF58EC5A5558}"/>
              </a:ext>
            </a:extLst>
          </p:cNvPr>
          <p:cNvGrpSpPr/>
          <p:nvPr/>
        </p:nvGrpSpPr>
        <p:grpSpPr>
          <a:xfrm>
            <a:off x="935908" y="1395663"/>
            <a:ext cx="7878084" cy="3458284"/>
            <a:chOff x="935908" y="1395663"/>
            <a:chExt cx="7878084" cy="345828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FF5AF99-9B1C-164C-A75D-A7ADB367B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5908" y="1395663"/>
              <a:ext cx="7142438" cy="28307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2148ED-E200-4B47-932E-D52BB8115A43}"/>
                </a:ext>
              </a:extLst>
            </p:cNvPr>
            <p:cNvSpPr txBox="1"/>
            <p:nvPr/>
          </p:nvSpPr>
          <p:spPr>
            <a:xfrm>
              <a:off x="1567544" y="4207616"/>
              <a:ext cx="72464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accent2"/>
                  </a:solidFill>
                </a:rPr>
                <a:t>…but gradients of T in vertical and horizontal magnifies errors, so don’t always believe what you see!!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11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7C0E-6260-CB4F-8317-342653E5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in Progress:  Microwave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54271-7C01-2A49-AD32-01EF00FCA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5734" y="547008"/>
            <a:ext cx="5005137" cy="189368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Working with </a:t>
            </a:r>
            <a:r>
              <a:rPr lang="en-US" dirty="0" err="1"/>
              <a:t>Imke</a:t>
            </a:r>
            <a:r>
              <a:rPr lang="en-US" dirty="0"/>
              <a:t> de Pater (VLA and ALMA) and MWR team.</a:t>
            </a:r>
          </a:p>
          <a:p>
            <a:r>
              <a:rPr lang="en-US" dirty="0"/>
              <a:t>Hope to </a:t>
            </a:r>
            <a:r>
              <a:rPr lang="en-US" b="1" dirty="0">
                <a:solidFill>
                  <a:schemeClr val="accent3"/>
                </a:solidFill>
              </a:rPr>
              <a:t>solve NH3/T issues </a:t>
            </a:r>
            <a:r>
              <a:rPr lang="en-US" dirty="0"/>
              <a:t>by combining mm/cm/µm retrievals.</a:t>
            </a:r>
          </a:p>
          <a:p>
            <a:r>
              <a:rPr lang="en-US" dirty="0"/>
              <a:t>NEMESIS struggling at </a:t>
            </a:r>
            <a:r>
              <a:rPr lang="en-US" dirty="0" err="1"/>
              <a:t>centimetre</a:t>
            </a:r>
            <a:r>
              <a:rPr lang="en-US" dirty="0"/>
              <a:t> wavelengths:</a:t>
            </a:r>
          </a:p>
          <a:p>
            <a:pPr lvl="1"/>
            <a:r>
              <a:rPr lang="en-US" dirty="0"/>
              <a:t>Issue with v. small wavenumbers?</a:t>
            </a:r>
          </a:p>
          <a:p>
            <a:pPr lvl="1"/>
            <a:r>
              <a:rPr lang="en-US" dirty="0"/>
              <a:t>Incorrect </a:t>
            </a:r>
            <a:r>
              <a:rPr lang="en-US" dirty="0" err="1"/>
              <a:t>lineshapes</a:t>
            </a:r>
            <a:r>
              <a:rPr lang="en-US" dirty="0"/>
              <a:t> for NH3 inversion band?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8E5390-BF29-7849-B7B5-288AA8CD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22" y="529391"/>
            <a:ext cx="3215682" cy="2215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91DCD-FF0E-0548-B8F6-A261E8BA48C2}"/>
              </a:ext>
            </a:extLst>
          </p:cNvPr>
          <p:cNvSpPr txBox="1"/>
          <p:nvPr/>
        </p:nvSpPr>
        <p:spPr>
          <a:xfrm rot="16200000">
            <a:off x="-668843" y="1495192"/>
            <a:ext cx="2182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Li et al. (2017) – Juno MWR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CBC5573-D6A3-684D-B1EE-4C2487969467}"/>
              </a:ext>
            </a:extLst>
          </p:cNvPr>
          <p:cNvGrpSpPr/>
          <p:nvPr/>
        </p:nvGrpSpPr>
        <p:grpSpPr>
          <a:xfrm>
            <a:off x="4135320" y="2275687"/>
            <a:ext cx="4719922" cy="2426829"/>
            <a:chOff x="4424078" y="2385690"/>
            <a:chExt cx="4719922" cy="24268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9250F9-3810-EF42-8880-C568B14E1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4078" y="2385690"/>
              <a:ext cx="4719922" cy="2426829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17B45FC-BA70-1047-8F19-ADDA7D4BB0A9}"/>
                </a:ext>
              </a:extLst>
            </p:cNvPr>
            <p:cNvCxnSpPr/>
            <p:nvPr/>
          </p:nvCxnSpPr>
          <p:spPr>
            <a:xfrm>
              <a:off x="8930869" y="2970081"/>
              <a:ext cx="13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42B3EF-960E-8C4E-8CB6-4F484A939632}"/>
                </a:ext>
              </a:extLst>
            </p:cNvPr>
            <p:cNvCxnSpPr/>
            <p:nvPr/>
          </p:nvCxnSpPr>
          <p:spPr>
            <a:xfrm>
              <a:off x="8650132" y="3418114"/>
              <a:ext cx="13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C56C9D-2A67-BE46-AB94-1578EFA9106A}"/>
                </a:ext>
              </a:extLst>
            </p:cNvPr>
            <p:cNvCxnSpPr/>
            <p:nvPr/>
          </p:nvCxnSpPr>
          <p:spPr>
            <a:xfrm>
              <a:off x="8390021" y="3618641"/>
              <a:ext cx="13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B2D4FA3-A52F-8E44-8AF0-54606873AC97}"/>
                </a:ext>
              </a:extLst>
            </p:cNvPr>
            <p:cNvCxnSpPr/>
            <p:nvPr/>
          </p:nvCxnSpPr>
          <p:spPr>
            <a:xfrm>
              <a:off x="8109284" y="3784791"/>
              <a:ext cx="13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9B8F79B-7B1C-9742-9E26-ADC91AA815EB}"/>
                </a:ext>
              </a:extLst>
            </p:cNvPr>
            <p:cNvCxnSpPr/>
            <p:nvPr/>
          </p:nvCxnSpPr>
          <p:spPr>
            <a:xfrm>
              <a:off x="7862923" y="3992192"/>
              <a:ext cx="13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06791AC-1103-724A-A890-E4327FC2DC39}"/>
                </a:ext>
              </a:extLst>
            </p:cNvPr>
            <p:cNvCxnSpPr/>
            <p:nvPr/>
          </p:nvCxnSpPr>
          <p:spPr>
            <a:xfrm>
              <a:off x="7609687" y="4213344"/>
              <a:ext cx="1375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58FAC1A-4B12-5B45-A6D6-A1D99DB11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87" y="2750075"/>
            <a:ext cx="3478786" cy="2317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226FC2-6C6B-BE49-A45F-16AC1B833987}"/>
              </a:ext>
            </a:extLst>
          </p:cNvPr>
          <p:cNvSpPr txBox="1"/>
          <p:nvPr/>
        </p:nvSpPr>
        <p:spPr>
          <a:xfrm rot="16200000">
            <a:off x="2638075" y="3648271"/>
            <a:ext cx="2267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/>
                </a:solidFill>
              </a:rPr>
              <a:t>Fletcher et al. (2016) - TEXES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F23022-C779-0D4F-8292-744C47843D64}"/>
              </a:ext>
            </a:extLst>
          </p:cNvPr>
          <p:cNvCxnSpPr>
            <a:cxnSpLocks/>
          </p:cNvCxnSpPr>
          <p:nvPr/>
        </p:nvCxnSpPr>
        <p:spPr>
          <a:xfrm>
            <a:off x="886899" y="2591946"/>
            <a:ext cx="440012" cy="39876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043E55-E1C0-8144-A8C1-73BB630DB61F}"/>
              </a:ext>
            </a:extLst>
          </p:cNvPr>
          <p:cNvCxnSpPr>
            <a:cxnSpLocks/>
          </p:cNvCxnSpPr>
          <p:nvPr/>
        </p:nvCxnSpPr>
        <p:spPr>
          <a:xfrm flipH="1">
            <a:off x="2860078" y="2598821"/>
            <a:ext cx="440012" cy="391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849653-C119-0B42-BE95-2F5244F33A5E}"/>
              </a:ext>
            </a:extLst>
          </p:cNvPr>
          <p:cNvCxnSpPr>
            <a:cxnSpLocks/>
          </p:cNvCxnSpPr>
          <p:nvPr/>
        </p:nvCxnSpPr>
        <p:spPr>
          <a:xfrm flipV="1">
            <a:off x="1347537" y="3004457"/>
            <a:ext cx="0" cy="1691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E76826-2C59-B84E-9739-6B9CEDD8E9A1}"/>
              </a:ext>
            </a:extLst>
          </p:cNvPr>
          <p:cNvCxnSpPr>
            <a:cxnSpLocks/>
          </p:cNvCxnSpPr>
          <p:nvPr/>
        </p:nvCxnSpPr>
        <p:spPr>
          <a:xfrm flipV="1">
            <a:off x="2854349" y="2991853"/>
            <a:ext cx="0" cy="16912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1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CEBBA6-3FF1-7043-BDBB-B4D03604A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" t="6460" r="50072" b="16416"/>
          <a:stretch/>
        </p:blipFill>
        <p:spPr>
          <a:xfrm>
            <a:off x="4100774" y="0"/>
            <a:ext cx="5043226" cy="4805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815" b="23364"/>
          <a:stretch/>
        </p:blipFill>
        <p:spPr>
          <a:xfrm>
            <a:off x="7633642" y="4798242"/>
            <a:ext cx="1510358" cy="3452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134" y="4841272"/>
            <a:ext cx="5559026" cy="302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843" y="4798941"/>
            <a:ext cx="981785" cy="3496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43986"/>
          <a:stretch/>
        </p:blipFill>
        <p:spPr>
          <a:xfrm>
            <a:off x="5598160" y="4799547"/>
            <a:ext cx="1091738" cy="343953"/>
          </a:xfrm>
          <a:prstGeom prst="rect">
            <a:avLst/>
          </a:prstGeom>
        </p:spPr>
      </p:pic>
      <p:pic>
        <p:nvPicPr>
          <p:cNvPr id="15" name="Picture 14" descr="shownepch4.gif">
            <a:extLst>
              <a:ext uri="{FF2B5EF4-FFF2-40B4-BE49-F238E27FC236}">
                <a16:creationId xmlns:a16="http://schemas.microsoft.com/office/drawing/2014/main" id="{91AA9437-2D1F-7943-8410-404028BBC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5" t="30009" r="13005" b="12546"/>
          <a:stretch>
            <a:fillRect/>
          </a:stretch>
        </p:blipFill>
        <p:spPr bwMode="auto">
          <a:xfrm>
            <a:off x="2597344" y="1789530"/>
            <a:ext cx="1517883" cy="142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EF9107-535E-B943-AF61-EC7F2464B8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85" y="2605413"/>
            <a:ext cx="2406612" cy="1440485"/>
          </a:xfrm>
          <a:prstGeom prst="rect">
            <a:avLst/>
          </a:prstGeom>
        </p:spPr>
      </p:pic>
      <p:pic>
        <p:nvPicPr>
          <p:cNvPr id="18" name="Picture 13" descr="cal_Uranus_Q2_1 1">
            <a:extLst>
              <a:ext uri="{FF2B5EF4-FFF2-40B4-BE49-F238E27FC236}">
                <a16:creationId xmlns:a16="http://schemas.microsoft.com/office/drawing/2014/main" id="{BED3D1D4-F73B-6F41-A6AB-E685CB9EF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-6000" contrast="12000"/>
          </a:blip>
          <a:srcRect l="22820" t="65732" r="55486" b="17879"/>
          <a:stretch>
            <a:fillRect/>
          </a:stretch>
        </p:blipFill>
        <p:spPr bwMode="auto">
          <a:xfrm rot="17380870">
            <a:off x="2912601" y="184483"/>
            <a:ext cx="1386276" cy="141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56AF1DF-3058-FB4B-A7E4-94E8C0847B1A}"/>
              </a:ext>
            </a:extLst>
          </p:cNvPr>
          <p:cNvSpPr txBox="1">
            <a:spLocks/>
          </p:cNvSpPr>
          <p:nvPr/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American Typewriter"/>
                <a:ea typeface="+mj-ea"/>
                <a:cs typeface="American Typewriter"/>
              </a:defRPr>
            </a:lvl1pPr>
          </a:lstStyle>
          <a:p>
            <a:r>
              <a:rPr lang="en-US" dirty="0"/>
              <a:t>Discussion Points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09D9CD-1E47-5343-8DCD-49C81B5FF9D3}"/>
              </a:ext>
            </a:extLst>
          </p:cNvPr>
          <p:cNvSpPr txBox="1"/>
          <p:nvPr/>
        </p:nvSpPr>
        <p:spPr>
          <a:xfrm>
            <a:off x="4576599" y="744460"/>
            <a:ext cx="4244267" cy="3416320"/>
          </a:xfrm>
          <a:prstGeom prst="rect">
            <a:avLst/>
          </a:prstGeom>
          <a:solidFill>
            <a:schemeClr val="tx1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Condensation and lapse rate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Error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Radiative heating/cooling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Non-LTE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Memory Issues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Minor Annoyances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Proper Use of GitLab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NEMESIS in UV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Scattering Set-Up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26E274-8048-784C-A045-930B5F27253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329" b="18794"/>
          <a:stretch/>
        </p:blipFill>
        <p:spPr>
          <a:xfrm>
            <a:off x="4346888" y="4805756"/>
            <a:ext cx="1252746" cy="33774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321051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90ED-38F6-2C41-B1F9-5C770F64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Condensation and Lapse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395E2-8F58-D04A-B701-5F675D1D7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20" y="973270"/>
            <a:ext cx="4431059" cy="339447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Feedback between condensation and T(p):</a:t>
            </a:r>
          </a:p>
          <a:p>
            <a:pPr lvl="1"/>
            <a:r>
              <a:rPr lang="en-US" dirty="0"/>
              <a:t>Volatile condensation releases latent heat (CH4, NH3, H2S).</a:t>
            </a:r>
          </a:p>
          <a:p>
            <a:pPr lvl="1"/>
            <a:r>
              <a:rPr lang="en-US" dirty="0"/>
              <a:t>Reaction (NH3+H2S) releases heat exothermically.</a:t>
            </a:r>
          </a:p>
          <a:p>
            <a:pPr lvl="1"/>
            <a:r>
              <a:rPr lang="en-US" dirty="0"/>
              <a:t>Can we include this in T(p) in self-consistent way?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Parameterised</a:t>
            </a:r>
            <a:r>
              <a:rPr lang="en-US" b="1" dirty="0">
                <a:solidFill>
                  <a:schemeClr val="accent1"/>
                </a:solidFill>
              </a:rPr>
              <a:t> Temperatures:</a:t>
            </a:r>
          </a:p>
          <a:p>
            <a:pPr lvl="1"/>
            <a:r>
              <a:rPr lang="en-US" dirty="0"/>
              <a:t>Any way to retrieve just a lapse rate, and then extrapolate?</a:t>
            </a:r>
          </a:p>
          <a:p>
            <a:pPr lvl="1"/>
            <a:r>
              <a:rPr lang="en-US" dirty="0"/>
              <a:t>Or a full profile for p&lt;</a:t>
            </a:r>
            <a:r>
              <a:rPr lang="en-US" dirty="0" err="1"/>
              <a:t>p</a:t>
            </a:r>
            <a:r>
              <a:rPr lang="en-US" baseline="-25000" dirty="0" err="1"/>
              <a:t>ref</a:t>
            </a:r>
            <a:r>
              <a:rPr lang="en-US" dirty="0"/>
              <a:t> and a lapse rate for p&gt;</a:t>
            </a:r>
            <a:r>
              <a:rPr lang="en-US" dirty="0" err="1"/>
              <a:t>p</a:t>
            </a:r>
            <a:r>
              <a:rPr lang="en-US" baseline="-25000" dirty="0" err="1"/>
              <a:t>ref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C61CEC-052B-674E-AF35-F797438D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056" y="1216907"/>
            <a:ext cx="2648024" cy="266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3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45B2-3414-2F44-BB9F-8BF97A7D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5257F-C638-E548-916C-14323458F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194" y="1172650"/>
            <a:ext cx="5091077" cy="3394472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Can we improve error outputs?</a:t>
            </a:r>
          </a:p>
          <a:p>
            <a:pPr lvl="1"/>
            <a:r>
              <a:rPr lang="en-US" dirty="0"/>
              <a:t>Provide 1, 3-sigma errors?</a:t>
            </a:r>
          </a:p>
          <a:p>
            <a:pPr lvl="1"/>
            <a:r>
              <a:rPr lang="en-US" dirty="0"/>
              <a:t>Some way of accounting for vertical profile uncertainties when we scale/</a:t>
            </a:r>
            <a:r>
              <a:rPr lang="en-US" dirty="0" err="1"/>
              <a:t>parameterise</a:t>
            </a:r>
            <a:r>
              <a:rPr lang="en-US" dirty="0"/>
              <a:t> gases?</a:t>
            </a:r>
          </a:p>
          <a:p>
            <a:pPr lvl="1"/>
            <a:r>
              <a:rPr lang="en-US" dirty="0"/>
              <a:t>Anything else we can do to ‘trust’ the output errors?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72CAF-E1C9-6F44-90FB-1466D734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500" y="1271908"/>
            <a:ext cx="3466385" cy="23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0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64F3-3E66-A044-9F4A-061234F1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Radiative Heating/Cooling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7BD3-5B04-5841-B1D5-CCCAABDD2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570" y="856391"/>
            <a:ext cx="3406656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With sufficiently broad k-tables, NEMESIS has all it needs to calculate heating/cooling rates as a function of height.</a:t>
            </a:r>
          </a:p>
          <a:p>
            <a:r>
              <a:rPr lang="en-US" dirty="0"/>
              <a:t>Any way to have this output, as a function of latitude/altitude?</a:t>
            </a:r>
          </a:p>
          <a:p>
            <a:pPr lvl="1"/>
            <a:r>
              <a:rPr lang="en-US" dirty="0"/>
              <a:t>Would need to know solar illumination conditions….</a:t>
            </a:r>
          </a:p>
          <a:p>
            <a:pPr lvl="1"/>
            <a:r>
              <a:rPr lang="en-US" dirty="0"/>
              <a:t>Allow us to address energy balance issues in middle atmosphere…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4A5DA6-BC64-304F-8D94-DDD81CE05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544" y="632517"/>
            <a:ext cx="4518664" cy="3789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2300E0-D146-304B-8B7F-508F2937FE07}"/>
              </a:ext>
            </a:extLst>
          </p:cNvPr>
          <p:cNvSpPr txBox="1"/>
          <p:nvPr/>
        </p:nvSpPr>
        <p:spPr>
          <a:xfrm>
            <a:off x="6957690" y="4427621"/>
            <a:ext cx="1852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Zhang et al., 2013</a:t>
            </a:r>
          </a:p>
        </p:txBody>
      </p:sp>
    </p:spTree>
    <p:extLst>
      <p:ext uri="{BB962C8B-B14F-4D97-AF65-F5344CB8AC3E}">
        <p14:creationId xmlns:p14="http://schemas.microsoft.com/office/powerpoint/2010/main" val="120598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C907-1C75-4341-A11F-814F8D16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 of Non-LTE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3EA1C-4FC0-2F44-A0D4-865917128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076" y="938894"/>
            <a:ext cx="3736665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Orton et al. (2014) Uranus papers used code from Martin-Torres et al. (1998) to estimate J/B ratios.</a:t>
            </a:r>
          </a:p>
          <a:p>
            <a:pPr lvl="1"/>
            <a:r>
              <a:rPr lang="en-US" dirty="0"/>
              <a:t>Needed for p&lt;0.1 mbar</a:t>
            </a:r>
          </a:p>
          <a:p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Radtran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calc_nlte.f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/>
              <a:t>contains some code from 1994…</a:t>
            </a:r>
          </a:p>
          <a:p>
            <a:pPr lvl="1"/>
            <a:r>
              <a:rPr lang="en-US" dirty="0"/>
              <a:t>How to best include in NEMESIS?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924E6-6989-A344-BED1-81778CE9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911" y="632517"/>
            <a:ext cx="4289436" cy="39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CEBBA6-3FF1-7043-BDBB-B4D03604A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" t="6460" r="50072" b="16416"/>
          <a:stretch/>
        </p:blipFill>
        <p:spPr>
          <a:xfrm>
            <a:off x="4100774" y="0"/>
            <a:ext cx="5043226" cy="4805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815" b="23364"/>
          <a:stretch/>
        </p:blipFill>
        <p:spPr>
          <a:xfrm>
            <a:off x="7633642" y="4798242"/>
            <a:ext cx="1510358" cy="3452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134" y="4841272"/>
            <a:ext cx="5559026" cy="302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843" y="4798941"/>
            <a:ext cx="981785" cy="3496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43986"/>
          <a:stretch/>
        </p:blipFill>
        <p:spPr>
          <a:xfrm>
            <a:off x="5598160" y="4799547"/>
            <a:ext cx="1091738" cy="343953"/>
          </a:xfrm>
          <a:prstGeom prst="rect">
            <a:avLst/>
          </a:prstGeom>
        </p:spPr>
      </p:pic>
      <p:pic>
        <p:nvPicPr>
          <p:cNvPr id="15" name="Picture 14" descr="shownepch4.gif">
            <a:extLst>
              <a:ext uri="{FF2B5EF4-FFF2-40B4-BE49-F238E27FC236}">
                <a16:creationId xmlns:a16="http://schemas.microsoft.com/office/drawing/2014/main" id="{91AA9437-2D1F-7943-8410-404028BBC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5" t="30009" r="13005" b="12546"/>
          <a:stretch>
            <a:fillRect/>
          </a:stretch>
        </p:blipFill>
        <p:spPr bwMode="auto">
          <a:xfrm>
            <a:off x="2597344" y="1789530"/>
            <a:ext cx="1517883" cy="142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EF9107-535E-B943-AF61-EC7F2464B8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85" y="2605413"/>
            <a:ext cx="2406612" cy="1440485"/>
          </a:xfrm>
          <a:prstGeom prst="rect">
            <a:avLst/>
          </a:prstGeom>
        </p:spPr>
      </p:pic>
      <p:pic>
        <p:nvPicPr>
          <p:cNvPr id="18" name="Picture 13" descr="cal_Uranus_Q2_1 1">
            <a:extLst>
              <a:ext uri="{FF2B5EF4-FFF2-40B4-BE49-F238E27FC236}">
                <a16:creationId xmlns:a16="http://schemas.microsoft.com/office/drawing/2014/main" id="{BED3D1D4-F73B-6F41-A6AB-E685CB9EF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-6000" contrast="12000"/>
          </a:blip>
          <a:srcRect l="22820" t="65732" r="55486" b="17879"/>
          <a:stretch>
            <a:fillRect/>
          </a:stretch>
        </p:blipFill>
        <p:spPr bwMode="auto">
          <a:xfrm rot="17380870">
            <a:off x="2912601" y="184483"/>
            <a:ext cx="1386276" cy="141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60F934-0698-524D-922A-ABD154C1F9E0}"/>
              </a:ext>
            </a:extLst>
          </p:cNvPr>
          <p:cNvSpPr txBox="1"/>
          <p:nvPr/>
        </p:nvSpPr>
        <p:spPr>
          <a:xfrm>
            <a:off x="4885982" y="1005717"/>
            <a:ext cx="3879883" cy="1938992"/>
          </a:xfrm>
          <a:prstGeom prst="rect">
            <a:avLst/>
          </a:prstGeom>
          <a:solidFill>
            <a:schemeClr val="tx1">
              <a:lumMod val="75000"/>
              <a:alpha val="63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Brief Review of 5-µm to 50 cm Science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Mid-IR Retrieval Techniques &amp; Tips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</a:rPr>
              <a:t>Discussion Points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56AF1DF-3058-FB4B-A7E4-94E8C0847B1A}"/>
              </a:ext>
            </a:extLst>
          </p:cNvPr>
          <p:cNvSpPr txBox="1">
            <a:spLocks/>
          </p:cNvSpPr>
          <p:nvPr/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American Typewriter"/>
                <a:ea typeface="+mj-ea"/>
                <a:cs typeface="American Typewriter"/>
              </a:defRPr>
            </a:lvl1pPr>
          </a:lstStyle>
          <a:p>
            <a:r>
              <a:rPr lang="en-US"/>
              <a:t>Contents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B7ACB34-858D-F04B-8FCC-CA37549DBEC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329" b="18794"/>
          <a:stretch/>
        </p:blipFill>
        <p:spPr>
          <a:xfrm>
            <a:off x="4346888" y="4805756"/>
            <a:ext cx="1252746" cy="33774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833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77A98-0DB5-4D4C-999B-725B9425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NEMESIS Memory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AF20A-37EB-CD44-A64A-39FF6E779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18" y="890767"/>
            <a:ext cx="5421086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Updates to double precision, plus need for more paths/spectral points have increased memory size:</a:t>
            </a:r>
          </a:p>
          <a:p>
            <a:pPr lvl="1"/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additional relocation overflows omitted from the output</a:t>
            </a:r>
          </a:p>
          <a:p>
            <a:pPr lvl="1"/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collect2: error: </a:t>
            </a:r>
            <a:r>
              <a:rPr lang="en-US" sz="105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ld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returned 1 exit status</a:t>
            </a:r>
          </a:p>
          <a:p>
            <a:pPr lvl="1"/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make: *** [Nemesis] Error 1</a:t>
            </a:r>
          </a:p>
          <a:p>
            <a:r>
              <a:rPr lang="en-US" dirty="0"/>
              <a:t>GFORT complains and refuses to compile; IFORT lets you continue.</a:t>
            </a:r>
          </a:p>
          <a:p>
            <a:r>
              <a:rPr lang="en-US" dirty="0"/>
              <a:t>Need a solution that works for all.</a:t>
            </a:r>
          </a:p>
          <a:p>
            <a:pPr lvl="1"/>
            <a:r>
              <a:rPr lang="en-US" dirty="0"/>
              <a:t>Trimming array sizes in 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includes/</a:t>
            </a:r>
            <a:r>
              <a:rPr lang="en-US" sz="1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arrdef.f</a:t>
            </a:r>
            <a:r>
              <a:rPr lang="en-US" sz="1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/>
              <a:t>until something works is sub-optimal.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CD59B-4A5B-FF41-9C14-490F7C1C8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759" y="1127529"/>
            <a:ext cx="2845001" cy="271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CF8D5-916C-A74C-A0D7-FE099D1A7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Minor Annoyances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FF745-1EB2-6245-BBEC-22FAA6FD4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321" y="801390"/>
            <a:ext cx="4307305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Different REF/PRF formats	</a:t>
            </a:r>
          </a:p>
          <a:p>
            <a:pPr lvl="1"/>
            <a:r>
              <a:rPr lang="en-US" dirty="0"/>
              <a:t>REF files and PRF files differ by a single line (number of latitudes).</a:t>
            </a:r>
          </a:p>
          <a:p>
            <a:pPr lvl="1"/>
            <a:r>
              <a:rPr lang="en-US" dirty="0"/>
              <a:t>Is this necessary, and can it be changed?</a:t>
            </a:r>
          </a:p>
          <a:p>
            <a:r>
              <a:rPr lang="en-US" dirty="0"/>
              <a:t>Always having to change </a:t>
            </a:r>
            <a:r>
              <a:rPr lang="en-US" dirty="0" err="1"/>
              <a:t>isys.f</a:t>
            </a:r>
            <a:r>
              <a:rPr lang="en-US" dirty="0"/>
              <a:t> and </a:t>
            </a:r>
            <a:r>
              <a:rPr lang="en-US" dirty="0" err="1"/>
              <a:t>datarchive.f</a:t>
            </a:r>
            <a:r>
              <a:rPr lang="en-US" dirty="0"/>
              <a:t> whenever I update.</a:t>
            </a:r>
          </a:p>
          <a:p>
            <a:r>
              <a:rPr lang="en-US" dirty="0"/>
              <a:t>Having so many input files:</a:t>
            </a:r>
          </a:p>
          <a:p>
            <a:pPr lvl="1"/>
            <a:r>
              <a:rPr lang="en-US" dirty="0"/>
              <a:t>I just have all mine specified in a wrapper file.</a:t>
            </a:r>
          </a:p>
          <a:p>
            <a:r>
              <a:rPr lang="en-US" dirty="0"/>
              <a:t>Do we really need </a:t>
            </a:r>
            <a:r>
              <a:rPr lang="en-US" dirty="0" err="1"/>
              <a:t>gettime.c</a:t>
            </a:r>
            <a:r>
              <a:rPr lang="en-US" dirty="0"/>
              <a:t>?</a:t>
            </a:r>
          </a:p>
          <a:p>
            <a:r>
              <a:rPr lang="en-US" dirty="0"/>
              <a:t>Do we really need </a:t>
            </a:r>
            <a:r>
              <a:rPr lang="en-US" dirty="0" err="1"/>
              <a:t>FOVgreg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E5B05-3C58-204F-9170-E2E12F4C6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851" y="721895"/>
            <a:ext cx="2440660" cy="350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66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61402-1D91-5848-AA6B-9D9A4CCE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use of GitLab?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8E04B-7822-6E47-8077-B1ED5EC4C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151" y="1485041"/>
            <a:ext cx="8405466" cy="3300090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Git pull origin</a:t>
            </a:r>
          </a:p>
          <a:p>
            <a:pPr lvl="1"/>
            <a:r>
              <a:rPr lang="en-US" dirty="0"/>
              <a:t>Always tells me that I have local changes that will be overwritten by a merge, so aborts.</a:t>
            </a:r>
          </a:p>
          <a:p>
            <a:r>
              <a:rPr lang="en-US" b="1" dirty="0"/>
              <a:t>Git stash save</a:t>
            </a:r>
          </a:p>
          <a:p>
            <a:pPr lvl="1"/>
            <a:r>
              <a:rPr lang="en-US" dirty="0"/>
              <a:t>Supposed to just save the working directory, but reports something about “merging to branch master” which sounds dangerous!</a:t>
            </a:r>
          </a:p>
          <a:p>
            <a:r>
              <a:rPr lang="en-US" b="1" dirty="0"/>
              <a:t>Git status</a:t>
            </a:r>
          </a:p>
          <a:p>
            <a:pPr lvl="1"/>
            <a:r>
              <a:rPr lang="en-US" dirty="0"/>
              <a:t>Tells me I’m ahead by N commits, but just </a:t>
            </a:r>
            <a:r>
              <a:rPr lang="en-US" dirty="0" err="1"/>
              <a:t>commiting</a:t>
            </a:r>
            <a:r>
              <a:rPr lang="en-US" dirty="0"/>
              <a:t> those changes doesn’t necessarily mean they’re published, right?</a:t>
            </a:r>
          </a:p>
          <a:p>
            <a:r>
              <a:rPr lang="en-US" b="1" dirty="0"/>
              <a:t>Git commit</a:t>
            </a:r>
          </a:p>
          <a:p>
            <a:pPr lvl="1"/>
            <a:r>
              <a:rPr lang="en-US" dirty="0"/>
              <a:t>Adds the new files, but where are they stored if they’re not “pushed to the origin”</a:t>
            </a:r>
          </a:p>
          <a:p>
            <a:r>
              <a:rPr lang="en-US" b="1" dirty="0"/>
              <a:t>Git push</a:t>
            </a:r>
          </a:p>
          <a:p>
            <a:pPr lvl="1"/>
            <a:r>
              <a:rPr lang="en-US" dirty="0"/>
              <a:t>Adds all the committed files to the main repository and sends an email.</a:t>
            </a:r>
          </a:p>
          <a:p>
            <a:r>
              <a:rPr lang="en-US" i="1" dirty="0"/>
              <a:t>Could/should we use GitLab for </a:t>
            </a:r>
            <a:r>
              <a:rPr lang="en-US" i="1" dirty="0" err="1"/>
              <a:t>ktables</a:t>
            </a:r>
            <a:r>
              <a:rPr lang="en-US" i="1" dirty="0"/>
              <a:t>/</a:t>
            </a:r>
            <a:r>
              <a:rPr lang="en-US" i="1" dirty="0" err="1"/>
              <a:t>linedata</a:t>
            </a:r>
            <a:r>
              <a:rPr lang="en-US" i="1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480FF-B1C2-6743-B2C7-193722B76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491" y="76487"/>
            <a:ext cx="3514988" cy="124961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0860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17FAD-68C3-D84D-8BA4-319AE634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NEMESIS in UV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79BC6-B9FA-D646-8FBE-85D7246B1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863266"/>
            <a:ext cx="3832919" cy="339447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Plan to introduce cross-sections in the same way as Ozone</a:t>
            </a:r>
          </a:p>
          <a:p>
            <a:pPr lvl="1"/>
            <a:r>
              <a:rPr lang="en-US" dirty="0"/>
              <a:t>Better suggestions?</a:t>
            </a:r>
          </a:p>
          <a:p>
            <a:pPr lvl="1"/>
            <a:r>
              <a:rPr lang="en-US" dirty="0"/>
              <a:t>Best sources of UV cross-sections?</a:t>
            </a:r>
          </a:p>
          <a:p>
            <a:r>
              <a:rPr lang="en-US" dirty="0"/>
              <a:t>What’s the minimum wavelength where reliable CH4 tables exist?</a:t>
            </a:r>
          </a:p>
          <a:p>
            <a:pPr lvl="1"/>
            <a:r>
              <a:rPr lang="en-US" dirty="0"/>
              <a:t>Ashwin’s MUSE tables go down to 0.4 µm.</a:t>
            </a:r>
          </a:p>
          <a:p>
            <a:pPr lvl="1"/>
            <a:r>
              <a:rPr lang="en-US" dirty="0" err="1"/>
              <a:t>Karkoschka’s</a:t>
            </a:r>
            <a:r>
              <a:rPr lang="en-US" dirty="0"/>
              <a:t> CH4 continuum goes down to 0.3 µm.</a:t>
            </a:r>
          </a:p>
          <a:p>
            <a:r>
              <a:rPr lang="en-US" dirty="0"/>
              <a:t>Anything from </a:t>
            </a:r>
            <a:r>
              <a:rPr lang="en-US" dirty="0" err="1"/>
              <a:t>Exomol</a:t>
            </a:r>
            <a:r>
              <a:rPr lang="en-US" dirty="0"/>
              <a:t> useful here?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 descr="to-I' &#10;C2H2 c.i &#10;to-I' &#10;10-10 &#10;10-1. &#10;to-I' &#10;b) NH &#10;to-I' &#10;10-10 &#10;10 &#10;c) Cassini UVIS Jupiter spectra &#10;140 &#10;150 &#10;160 &#10;Cooper &#10;1995 &#10;Smith &#10;1991 &#10;Smith &#10;1991 &#10;Smith &#10;1991 &#10;1989 &#10;wu &#10;u 2001 &#10;Burton &#10;1993 &#10;Cheng &#10;2006 &#10;Liang 2007 &#10;170 &#10;298K &#10;195K &#10;295K - &#10;295K - &#10;295K — &#10;150K — &#10;298K &#10;298K &#10;180 &#10;190 &#10;Wavelength (rtm) ">
            <a:extLst>
              <a:ext uri="{FF2B5EF4-FFF2-40B4-BE49-F238E27FC236}">
                <a16:creationId xmlns:a16="http://schemas.microsoft.com/office/drawing/2014/main" id="{69EDF6D3-E6B8-F846-905C-C3DB8712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136" y="399996"/>
            <a:ext cx="4728864" cy="474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rying Solar Angle at Zero Emission/Azimuth &#10;0.15 &#10;0.16 &#10;0.17 &#10;0.18 &#10;Wavelength [grnl ">
            <a:extLst>
              <a:ext uri="{FF2B5EF4-FFF2-40B4-BE49-F238E27FC236}">
                <a16:creationId xmlns:a16="http://schemas.microsoft.com/office/drawing/2014/main" id="{94AEDEAF-8EF7-DF4C-AEE3-C1AD8264A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90" y="0"/>
            <a:ext cx="4552444" cy="342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94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0EF9-9B15-7845-AFFD-A1AEC2EA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*.set files – Layer Height and Scattering?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DFCC9-E9FC-6846-A341-B52114DA2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162926" cy="339447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err="1"/>
              <a:t>runname.set</a:t>
            </a:r>
            <a:r>
              <a:rPr lang="en-US" dirty="0"/>
              <a:t> files want to have a layer height specified for the deepest layer</a:t>
            </a:r>
          </a:p>
          <a:p>
            <a:pPr lvl="1"/>
            <a:r>
              <a:rPr lang="en-US" dirty="0"/>
              <a:t>But this is not, apparently, the bottom of the model.</a:t>
            </a:r>
          </a:p>
          <a:p>
            <a:pPr lvl="1"/>
            <a:r>
              <a:rPr lang="en-US" dirty="0"/>
              <a:t>So what guides the choice?</a:t>
            </a:r>
          </a:p>
          <a:p>
            <a:r>
              <a:rPr lang="en-US" dirty="0"/>
              <a:t>A selection of azimuth angles is currently hard-wired – what’s the right choice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D4CBF-CC2D-5E4B-8289-03773F911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373" y="1375038"/>
            <a:ext cx="3618015" cy="25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E8D56-92D4-F649-83E6-EA579D4B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</p:spPr>
        <p:txBody>
          <a:bodyPr/>
          <a:lstStyle/>
          <a:p>
            <a:r>
              <a:rPr lang="en-GB" dirty="0"/>
              <a:t>K-Table Snapping – Stop It!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7FC26-B68E-8F4E-BB06-576599C18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TEXES, Spitzer, and others, we </a:t>
            </a:r>
            <a:r>
              <a:rPr lang="en-GB" dirty="0" err="1"/>
              <a:t>preconvolve</a:t>
            </a:r>
            <a:r>
              <a:rPr lang="en-GB" dirty="0"/>
              <a:t> the </a:t>
            </a:r>
            <a:r>
              <a:rPr lang="en-GB" dirty="0" err="1"/>
              <a:t>ktables</a:t>
            </a:r>
            <a:r>
              <a:rPr lang="en-GB" dirty="0"/>
              <a:t> (using variable resolution with wavelength) and then set FWHM in the *</a:t>
            </a:r>
            <a:r>
              <a:rPr lang="en-GB" dirty="0" err="1"/>
              <a:t>spx</a:t>
            </a:r>
            <a:r>
              <a:rPr lang="en-GB" dirty="0"/>
              <a:t> file to zero.</a:t>
            </a:r>
          </a:p>
          <a:p>
            <a:r>
              <a:rPr lang="en-GB" dirty="0"/>
              <a:t>BUT:</a:t>
            </a:r>
          </a:p>
          <a:p>
            <a:pPr lvl="1"/>
            <a:r>
              <a:rPr lang="en-GB" dirty="0"/>
              <a:t>NEMESIS tries to find and snap to the nearest wavelength in the </a:t>
            </a:r>
            <a:r>
              <a:rPr lang="en-GB" dirty="0" err="1"/>
              <a:t>ktables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Prefer to interpolate between the </a:t>
            </a:r>
            <a:r>
              <a:rPr lang="en-GB" dirty="0" err="1"/>
              <a:t>ktables</a:t>
            </a:r>
            <a:r>
              <a:rPr lang="en-GB" dirty="0"/>
              <a:t> positions, as we do for standard </a:t>
            </a:r>
            <a:r>
              <a:rPr lang="en-GB" dirty="0" err="1"/>
              <a:t>FWHM.ne.0</a:t>
            </a:r>
            <a:r>
              <a:rPr lang="en-GB" dirty="0"/>
              <a:t> cases!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0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22F07-A8E3-1840-A2A6-6E1C4DC2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K-Tables:  Carrying the Wavelength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90125-8005-C04A-BF38-CCCA3C349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TEXES, we have multiple small wavelength chunks, each convolved to a different spectral resolution.</a:t>
            </a:r>
          </a:p>
          <a:p>
            <a:r>
              <a:rPr lang="en-GB" dirty="0"/>
              <a:t>BUT:</a:t>
            </a:r>
          </a:p>
          <a:p>
            <a:pPr lvl="1"/>
            <a:r>
              <a:rPr lang="en-GB" dirty="0"/>
              <a:t>We still have to keep the same DELV for each section of the table so that we can combine them.</a:t>
            </a:r>
          </a:p>
          <a:p>
            <a:pPr lvl="1"/>
            <a:r>
              <a:rPr lang="en-GB" dirty="0"/>
              <a:t>Do/can we just carry irregularly-gridded wavelengths with the </a:t>
            </a:r>
            <a:r>
              <a:rPr lang="en-GB" dirty="0" err="1"/>
              <a:t>ktables</a:t>
            </a:r>
            <a:r>
              <a:rPr lang="en-GB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0CEBBA6-3FF1-7043-BDBB-B4D03604AD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9" t="6460" r="50072" b="16416"/>
          <a:stretch/>
        </p:blipFill>
        <p:spPr>
          <a:xfrm>
            <a:off x="4100774" y="0"/>
            <a:ext cx="5043226" cy="4805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815" b="23364"/>
          <a:stretch/>
        </p:blipFill>
        <p:spPr>
          <a:xfrm>
            <a:off x="7633642" y="4798242"/>
            <a:ext cx="1510358" cy="3452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134" y="4841272"/>
            <a:ext cx="5559026" cy="3020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843" y="4798941"/>
            <a:ext cx="981785" cy="3496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r="43986"/>
          <a:stretch/>
        </p:blipFill>
        <p:spPr>
          <a:xfrm>
            <a:off x="5598160" y="4799547"/>
            <a:ext cx="1091738" cy="343953"/>
          </a:xfrm>
          <a:prstGeom prst="rect">
            <a:avLst/>
          </a:prstGeom>
        </p:spPr>
      </p:pic>
      <p:pic>
        <p:nvPicPr>
          <p:cNvPr id="15" name="Picture 14" descr="shownepch4.gif">
            <a:extLst>
              <a:ext uri="{FF2B5EF4-FFF2-40B4-BE49-F238E27FC236}">
                <a16:creationId xmlns:a16="http://schemas.microsoft.com/office/drawing/2014/main" id="{91AA9437-2D1F-7943-8410-404028BBC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5" t="30009" r="13005" b="12546"/>
          <a:stretch>
            <a:fillRect/>
          </a:stretch>
        </p:blipFill>
        <p:spPr bwMode="auto">
          <a:xfrm>
            <a:off x="2597344" y="1789530"/>
            <a:ext cx="1517883" cy="142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EF9107-535E-B943-AF61-EC7F2464B8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85" y="2605413"/>
            <a:ext cx="2406612" cy="1440485"/>
          </a:xfrm>
          <a:prstGeom prst="rect">
            <a:avLst/>
          </a:prstGeom>
        </p:spPr>
      </p:pic>
      <p:pic>
        <p:nvPicPr>
          <p:cNvPr id="18" name="Picture 13" descr="cal_Uranus_Q2_1 1">
            <a:extLst>
              <a:ext uri="{FF2B5EF4-FFF2-40B4-BE49-F238E27FC236}">
                <a16:creationId xmlns:a16="http://schemas.microsoft.com/office/drawing/2014/main" id="{BED3D1D4-F73B-6F41-A6AB-E685CB9EF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-6000" contrast="12000"/>
          </a:blip>
          <a:srcRect l="22820" t="65732" r="55486" b="17879"/>
          <a:stretch>
            <a:fillRect/>
          </a:stretch>
        </p:blipFill>
        <p:spPr bwMode="auto">
          <a:xfrm rot="17380870">
            <a:off x="2912601" y="184483"/>
            <a:ext cx="1386276" cy="141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56AF1DF-3058-FB4B-A7E4-94E8C0847B1A}"/>
              </a:ext>
            </a:extLst>
          </p:cNvPr>
          <p:cNvSpPr txBox="1">
            <a:spLocks/>
          </p:cNvSpPr>
          <p:nvPr/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2700" kern="1200">
                <a:solidFill>
                  <a:schemeClr val="tx1"/>
                </a:solidFill>
                <a:latin typeface="American Typewriter"/>
                <a:ea typeface="+mj-ea"/>
                <a:cs typeface="American Typewriter"/>
              </a:defRPr>
            </a:lvl1pPr>
          </a:lstStyle>
          <a:p>
            <a:r>
              <a:rPr lang="en-US" dirty="0"/>
              <a:t>End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8FA467-9A0E-A64C-AE64-6DD061E3F5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329" b="18794"/>
          <a:stretch/>
        </p:blipFill>
        <p:spPr>
          <a:xfrm>
            <a:off x="4346888" y="4805756"/>
            <a:ext cx="1252746" cy="33774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8776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47B3-EAFE-FE45-A9A0-7DC49D21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NEMESIS and Giant-Planet Thermal Emission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4DEAE9-6543-A043-80CB-DE31AC9D04F5}"/>
              </a:ext>
            </a:extLst>
          </p:cNvPr>
          <p:cNvSpPr/>
          <p:nvPr/>
        </p:nvSpPr>
        <p:spPr>
          <a:xfrm>
            <a:off x="0" y="996903"/>
            <a:ext cx="9144000" cy="38501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44000">
                <a:schemeClr val="accent1">
                  <a:lumMod val="45000"/>
                  <a:lumOff val="55000"/>
                </a:schemeClr>
              </a:gs>
              <a:gs pos="67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F90C6-CE53-9447-9767-7B55308163A6}"/>
              </a:ext>
            </a:extLst>
          </p:cNvPr>
          <p:cNvSpPr txBox="1"/>
          <p:nvPr/>
        </p:nvSpPr>
        <p:spPr>
          <a:xfrm>
            <a:off x="171880" y="1003777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 µm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097E1B-A0AD-704D-93A0-5D350022D191}"/>
              </a:ext>
            </a:extLst>
          </p:cNvPr>
          <p:cNvSpPr txBox="1"/>
          <p:nvPr/>
        </p:nvSpPr>
        <p:spPr>
          <a:xfrm>
            <a:off x="1554939" y="1004923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7-16 µm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D1F87-D514-1843-841B-94C02E3B8141}"/>
              </a:ext>
            </a:extLst>
          </p:cNvPr>
          <p:cNvSpPr txBox="1"/>
          <p:nvPr/>
        </p:nvSpPr>
        <p:spPr>
          <a:xfrm>
            <a:off x="2986124" y="1006069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16-25 µm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4F0D31-8601-884B-A50B-C42CD578789A}"/>
              </a:ext>
            </a:extLst>
          </p:cNvPr>
          <p:cNvSpPr txBox="1"/>
          <p:nvPr/>
        </p:nvSpPr>
        <p:spPr>
          <a:xfrm>
            <a:off x="4410434" y="1000340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25-200 µm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194B03-EA35-3142-87D1-47293977B613}"/>
              </a:ext>
            </a:extLst>
          </p:cNvPr>
          <p:cNvSpPr txBox="1"/>
          <p:nvPr/>
        </p:nvSpPr>
        <p:spPr>
          <a:xfrm>
            <a:off x="6013499" y="100836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0.2-1.0 mm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0CD57-6922-DF43-825A-CA33C989DC11}"/>
              </a:ext>
            </a:extLst>
          </p:cNvPr>
          <p:cNvSpPr txBox="1"/>
          <p:nvPr/>
        </p:nvSpPr>
        <p:spPr>
          <a:xfrm>
            <a:off x="7733441" y="100263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1-50 cm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F682D7-5AD1-134C-A5C6-6808E130B5FA}"/>
              </a:ext>
            </a:extLst>
          </p:cNvPr>
          <p:cNvSpPr/>
          <p:nvPr/>
        </p:nvSpPr>
        <p:spPr>
          <a:xfrm>
            <a:off x="151254" y="1546917"/>
            <a:ext cx="880024" cy="15125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0A057-DB4B-784A-AAB9-DE86371E99B0}"/>
              </a:ext>
            </a:extLst>
          </p:cNvPr>
          <p:cNvSpPr txBox="1"/>
          <p:nvPr/>
        </p:nvSpPr>
        <p:spPr>
          <a:xfrm>
            <a:off x="0" y="1677548"/>
            <a:ext cx="11894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Imaging</a:t>
            </a:r>
          </a:p>
          <a:p>
            <a:pPr algn="ctr"/>
            <a:r>
              <a:rPr lang="en-US" sz="1400" dirty="0"/>
              <a:t>VLT/CRIRES</a:t>
            </a:r>
          </a:p>
          <a:p>
            <a:pPr algn="ctr"/>
            <a:r>
              <a:rPr lang="en-US" sz="1400" dirty="0"/>
              <a:t>Galileo/NIMS</a:t>
            </a:r>
          </a:p>
          <a:p>
            <a:pPr algn="ctr"/>
            <a:r>
              <a:rPr lang="en-US" sz="1400" dirty="0"/>
              <a:t>Cassini/VIMS</a:t>
            </a:r>
          </a:p>
          <a:p>
            <a:pPr algn="ctr"/>
            <a:r>
              <a:rPr lang="en-US" sz="1400" i="1" dirty="0"/>
              <a:t>Juno/JIRAM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ACDB32-D301-544B-94BC-0517F50F8E67}"/>
              </a:ext>
            </a:extLst>
          </p:cNvPr>
          <p:cNvSpPr/>
          <p:nvPr/>
        </p:nvSpPr>
        <p:spPr>
          <a:xfrm>
            <a:off x="159275" y="2813098"/>
            <a:ext cx="4880238" cy="15698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9EF629-1ECA-164E-861B-5A83B150ED7A}"/>
              </a:ext>
            </a:extLst>
          </p:cNvPr>
          <p:cNvSpPr txBox="1"/>
          <p:nvPr/>
        </p:nvSpPr>
        <p:spPr>
          <a:xfrm>
            <a:off x="1891822" y="2978103"/>
            <a:ext cx="118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Voyager/IRIS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5D0A92-3BA5-EF46-B5DF-3E0E49FF19DA}"/>
              </a:ext>
            </a:extLst>
          </p:cNvPr>
          <p:cNvSpPr/>
          <p:nvPr/>
        </p:nvSpPr>
        <p:spPr>
          <a:xfrm>
            <a:off x="1666087" y="3329883"/>
            <a:ext cx="5435982" cy="169588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898AC-21B2-D940-AE83-7F9D15A86A31}"/>
              </a:ext>
            </a:extLst>
          </p:cNvPr>
          <p:cNvSpPr txBox="1"/>
          <p:nvPr/>
        </p:nvSpPr>
        <p:spPr>
          <a:xfrm>
            <a:off x="3811146" y="3501764"/>
            <a:ext cx="118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Cassini/CIRS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3E0DC6-B0D0-F944-B5DF-C268F7F67EA4}"/>
              </a:ext>
            </a:extLst>
          </p:cNvPr>
          <p:cNvSpPr/>
          <p:nvPr/>
        </p:nvSpPr>
        <p:spPr>
          <a:xfrm>
            <a:off x="1556084" y="1549209"/>
            <a:ext cx="2452151" cy="14896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F3C339-2D3A-0D47-9BDA-71B33570F245}"/>
              </a:ext>
            </a:extLst>
          </p:cNvPr>
          <p:cNvSpPr txBox="1"/>
          <p:nvPr/>
        </p:nvSpPr>
        <p:spPr>
          <a:xfrm>
            <a:off x="1368163" y="1714214"/>
            <a:ext cx="2869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IRTF/TEXES/MIRLIN/MIRSI</a:t>
            </a:r>
          </a:p>
          <a:p>
            <a:pPr algn="ctr"/>
            <a:r>
              <a:rPr lang="en-US" sz="1400" dirty="0"/>
              <a:t>VLT/VISIR</a:t>
            </a:r>
          </a:p>
          <a:p>
            <a:pPr algn="ctr"/>
            <a:r>
              <a:rPr lang="en-US" sz="1400" dirty="0"/>
              <a:t>Subaru/COMICS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C80399-D814-9B48-849D-F4ED8C4A47F5}"/>
              </a:ext>
            </a:extLst>
          </p:cNvPr>
          <p:cNvSpPr/>
          <p:nvPr/>
        </p:nvSpPr>
        <p:spPr>
          <a:xfrm>
            <a:off x="4001359" y="1788695"/>
            <a:ext cx="715020" cy="1432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579DD1-AF6E-BB44-A394-CEC5D037B64F}"/>
              </a:ext>
            </a:extLst>
          </p:cNvPr>
          <p:cNvSpPr txBox="1"/>
          <p:nvPr/>
        </p:nvSpPr>
        <p:spPr>
          <a:xfrm>
            <a:off x="4002506" y="1933074"/>
            <a:ext cx="706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SOFIA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3FA65F-999D-5E4F-A09A-3BE446CDF47B}"/>
              </a:ext>
            </a:extLst>
          </p:cNvPr>
          <p:cNvSpPr/>
          <p:nvPr/>
        </p:nvSpPr>
        <p:spPr>
          <a:xfrm>
            <a:off x="154692" y="3860419"/>
            <a:ext cx="4362306" cy="15469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4E1FA6-9208-CE45-B7F9-1372EABCF3B8}"/>
              </a:ext>
            </a:extLst>
          </p:cNvPr>
          <p:cNvSpPr txBox="1"/>
          <p:nvPr/>
        </p:nvSpPr>
        <p:spPr>
          <a:xfrm>
            <a:off x="1612232" y="4032298"/>
            <a:ext cx="118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Spitzer/IRS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922FBA-CAA4-C647-A17F-6F877522A6A9}"/>
              </a:ext>
            </a:extLst>
          </p:cNvPr>
          <p:cNvSpPr/>
          <p:nvPr/>
        </p:nvSpPr>
        <p:spPr>
          <a:xfrm>
            <a:off x="5136910" y="1776091"/>
            <a:ext cx="1758903" cy="1627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4700CB-5625-7249-B16A-64C0A1915CD8}"/>
              </a:ext>
            </a:extLst>
          </p:cNvPr>
          <p:cNvSpPr txBox="1"/>
          <p:nvPr/>
        </p:nvSpPr>
        <p:spPr>
          <a:xfrm>
            <a:off x="5256082" y="1921616"/>
            <a:ext cx="14884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Herschel/SPIRE/</a:t>
            </a:r>
          </a:p>
          <a:p>
            <a:pPr algn="ctr"/>
            <a:r>
              <a:rPr lang="en-US" sz="1400" dirty="0"/>
              <a:t>Herschel/HIFI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27E99C-55F1-6F4E-B62E-7BB73737D923}"/>
              </a:ext>
            </a:extLst>
          </p:cNvPr>
          <p:cNvSpPr/>
          <p:nvPr/>
        </p:nvSpPr>
        <p:spPr>
          <a:xfrm>
            <a:off x="7804484" y="1755465"/>
            <a:ext cx="555745" cy="15583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A1B7B1-5C5C-3E42-BF22-831067943F05}"/>
              </a:ext>
            </a:extLst>
          </p:cNvPr>
          <p:cNvSpPr txBox="1"/>
          <p:nvPr/>
        </p:nvSpPr>
        <p:spPr>
          <a:xfrm>
            <a:off x="7434370" y="1906719"/>
            <a:ext cx="127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VLA </a:t>
            </a:r>
          </a:p>
          <a:p>
            <a:pPr algn="ctr"/>
            <a:r>
              <a:rPr lang="en-US" sz="1400" i="1" dirty="0"/>
              <a:t>(1.7-7 cm)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A3B000-C812-7247-825F-1F16A02D9FE9}"/>
              </a:ext>
            </a:extLst>
          </p:cNvPr>
          <p:cNvSpPr/>
          <p:nvPr/>
        </p:nvSpPr>
        <p:spPr>
          <a:xfrm>
            <a:off x="6155585" y="2499131"/>
            <a:ext cx="1317744" cy="15469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70082E-C267-4646-98DB-D154F7C962C6}"/>
              </a:ext>
            </a:extLst>
          </p:cNvPr>
          <p:cNvSpPr txBox="1"/>
          <p:nvPr/>
        </p:nvSpPr>
        <p:spPr>
          <a:xfrm>
            <a:off x="6008916" y="2629760"/>
            <a:ext cx="165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ALMA </a:t>
            </a:r>
          </a:p>
          <a:p>
            <a:pPr algn="ctr"/>
            <a:r>
              <a:rPr lang="en-US" sz="1400" i="1" dirty="0"/>
              <a:t>(0.3-3.6 mm)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F52E179-5E4F-0343-99F3-B849E1AEAAA9}"/>
              </a:ext>
            </a:extLst>
          </p:cNvPr>
          <p:cNvSpPr/>
          <p:nvPr/>
        </p:nvSpPr>
        <p:spPr>
          <a:xfrm>
            <a:off x="8273144" y="2980395"/>
            <a:ext cx="715020" cy="1432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F279BBF-917B-9447-AC2A-0DE9DF2F4178}"/>
              </a:ext>
            </a:extLst>
          </p:cNvPr>
          <p:cNvSpPr txBox="1"/>
          <p:nvPr/>
        </p:nvSpPr>
        <p:spPr>
          <a:xfrm>
            <a:off x="7992407" y="3117899"/>
            <a:ext cx="1276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MWR </a:t>
            </a:r>
          </a:p>
          <a:p>
            <a:pPr algn="ctr"/>
            <a:r>
              <a:rPr lang="en-US" sz="1400" i="1" dirty="0"/>
              <a:t>(1.3-50 cm)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3B719A0-CB0B-AE4E-8232-B8630C89734F}"/>
              </a:ext>
            </a:extLst>
          </p:cNvPr>
          <p:cNvSpPr txBox="1"/>
          <p:nvPr/>
        </p:nvSpPr>
        <p:spPr>
          <a:xfrm>
            <a:off x="309384" y="59126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8F4DAF-2273-BC43-A56D-8EFD593AE4AB}"/>
              </a:ext>
            </a:extLst>
          </p:cNvPr>
          <p:cNvSpPr txBox="1"/>
          <p:nvPr/>
        </p:nvSpPr>
        <p:spPr>
          <a:xfrm>
            <a:off x="1788696" y="585538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DD9D0B-D824-B64F-9FA2-79C870AC8519}"/>
              </a:ext>
            </a:extLst>
          </p:cNvPr>
          <p:cNvSpPr txBox="1"/>
          <p:nvPr/>
        </p:nvSpPr>
        <p:spPr>
          <a:xfrm>
            <a:off x="3316133" y="572933"/>
            <a:ext cx="38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Q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A99467-10EE-1C47-BE16-BE63F59CFD36}"/>
              </a:ext>
            </a:extLst>
          </p:cNvPr>
          <p:cNvSpPr txBox="1"/>
          <p:nvPr/>
        </p:nvSpPr>
        <p:spPr>
          <a:xfrm>
            <a:off x="4615543" y="586684"/>
            <a:ext cx="85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Far-IR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6FC02-DF08-CD4A-8A9C-5B42F53633FB}"/>
              </a:ext>
            </a:extLst>
          </p:cNvPr>
          <p:cNvSpPr txBox="1"/>
          <p:nvPr/>
        </p:nvSpPr>
        <p:spPr>
          <a:xfrm>
            <a:off x="6074229" y="587831"/>
            <a:ext cx="1096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Sub-mm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C09662-7033-B649-BB3B-F73C17F3E143}"/>
              </a:ext>
            </a:extLst>
          </p:cNvPr>
          <p:cNvSpPr txBox="1"/>
          <p:nvPr/>
        </p:nvSpPr>
        <p:spPr>
          <a:xfrm>
            <a:off x="7594792" y="575226"/>
            <a:ext cx="1308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Microwave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31901BD-ED5B-734A-B6C7-B1C72677BEA0}"/>
              </a:ext>
            </a:extLst>
          </p:cNvPr>
          <p:cNvSpPr/>
          <p:nvPr/>
        </p:nvSpPr>
        <p:spPr>
          <a:xfrm>
            <a:off x="190214" y="4342828"/>
            <a:ext cx="4362306" cy="154692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68251D-E5B0-4642-9D30-7E6891C603BF}"/>
              </a:ext>
            </a:extLst>
          </p:cNvPr>
          <p:cNvSpPr txBox="1"/>
          <p:nvPr/>
        </p:nvSpPr>
        <p:spPr>
          <a:xfrm>
            <a:off x="1647754" y="4514707"/>
            <a:ext cx="1189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JWST/MIRI</a:t>
            </a:r>
          </a:p>
        </p:txBody>
      </p:sp>
    </p:spTree>
    <p:extLst>
      <p:ext uri="{BB962C8B-B14F-4D97-AF65-F5344CB8AC3E}">
        <p14:creationId xmlns:p14="http://schemas.microsoft.com/office/powerpoint/2010/main" val="226016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  <p:bldP spid="38" grpId="0" animBg="1"/>
      <p:bldP spid="3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5BE79-2E7A-0041-A90D-E48908C7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Mid-Infrared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74799-C9DD-1B49-B140-ED4A9CC5E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55C33-FFBD-F04C-8CFD-F3603AA8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00151"/>
            <a:ext cx="8369764" cy="292717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99B2F05-B4F4-9141-A4AC-CBD690F46B6E}"/>
              </a:ext>
            </a:extLst>
          </p:cNvPr>
          <p:cNvGrpSpPr/>
          <p:nvPr/>
        </p:nvGrpSpPr>
        <p:grpSpPr>
          <a:xfrm>
            <a:off x="570305" y="464514"/>
            <a:ext cx="2048806" cy="1722095"/>
            <a:chOff x="495014" y="1058522"/>
            <a:chExt cx="2048806" cy="180252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E8EC93-F3D6-1A42-BD4A-2C71CD301457}"/>
                </a:ext>
              </a:extLst>
            </p:cNvPr>
            <p:cNvSpPr txBox="1"/>
            <p:nvPr/>
          </p:nvSpPr>
          <p:spPr>
            <a:xfrm>
              <a:off x="495014" y="1058522"/>
              <a:ext cx="2048806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Tropospheric Thermometer (H</a:t>
              </a:r>
              <a:r>
                <a:rPr lang="en-GB" baseline="-25000" dirty="0"/>
                <a:t>2</a:t>
              </a:r>
              <a:r>
                <a:rPr lang="en-GB" dirty="0"/>
                <a:t>)</a:t>
              </a:r>
              <a:endParaRPr lang="en-US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487643E-6E3B-7A4C-9D68-2665184664B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1371846" y="1704853"/>
              <a:ext cx="147571" cy="10287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F00C7F5-C397-2A49-8706-CB732DA74C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7646" y="1659469"/>
              <a:ext cx="331115" cy="12015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CC9919-B76D-A94D-A261-E2AED03FB649}"/>
              </a:ext>
            </a:extLst>
          </p:cNvPr>
          <p:cNvGrpSpPr/>
          <p:nvPr/>
        </p:nvGrpSpPr>
        <p:grpSpPr>
          <a:xfrm>
            <a:off x="2931881" y="503921"/>
            <a:ext cx="3779633" cy="1990483"/>
            <a:chOff x="2861799" y="1495237"/>
            <a:chExt cx="3779633" cy="199048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D51959-203F-C040-8981-864B80FB6098}"/>
                </a:ext>
              </a:extLst>
            </p:cNvPr>
            <p:cNvSpPr txBox="1"/>
            <p:nvPr/>
          </p:nvSpPr>
          <p:spPr>
            <a:xfrm>
              <a:off x="2880703" y="1495237"/>
              <a:ext cx="2048806" cy="3693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Volatiles (NH</a:t>
              </a:r>
              <a:r>
                <a:rPr lang="en-GB" baseline="-25000" dirty="0"/>
                <a:t>3</a:t>
              </a:r>
              <a:r>
                <a:rPr lang="en-GB" dirty="0"/>
                <a:t>)</a:t>
              </a:r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F1226CB-7C5C-2E45-8829-2A0C54199BA8}"/>
                </a:ext>
              </a:extLst>
            </p:cNvPr>
            <p:cNvCxnSpPr>
              <a:stCxn id="10" idx="2"/>
            </p:cNvCxnSpPr>
            <p:nvPr/>
          </p:nvCxnSpPr>
          <p:spPr>
            <a:xfrm flipH="1">
              <a:off x="2861799" y="1864569"/>
              <a:ext cx="1043307" cy="1391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4FD793B-249D-E74C-95FC-FE9C8972E389}"/>
                </a:ext>
              </a:extLst>
            </p:cNvPr>
            <p:cNvCxnSpPr>
              <a:stCxn id="10" idx="2"/>
            </p:cNvCxnSpPr>
            <p:nvPr/>
          </p:nvCxnSpPr>
          <p:spPr>
            <a:xfrm>
              <a:off x="3905106" y="1864569"/>
              <a:ext cx="2736326" cy="162115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9D2DFC-9EB2-FA41-A52B-1A449921F8EC}"/>
              </a:ext>
            </a:extLst>
          </p:cNvPr>
          <p:cNvGrpSpPr/>
          <p:nvPr/>
        </p:nvGrpSpPr>
        <p:grpSpPr>
          <a:xfrm>
            <a:off x="3975188" y="226922"/>
            <a:ext cx="4331370" cy="2267482"/>
            <a:chOff x="3905106" y="1218238"/>
            <a:chExt cx="4331370" cy="22674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EE8C2B0-3207-5347-B50C-54723B278DB8}"/>
                </a:ext>
              </a:extLst>
            </p:cNvPr>
            <p:cNvSpPr txBox="1"/>
            <p:nvPr/>
          </p:nvSpPr>
          <p:spPr>
            <a:xfrm>
              <a:off x="6187670" y="1218238"/>
              <a:ext cx="2048806" cy="64633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Tropospheric Clouds</a:t>
              </a:r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9C622F6-0BF7-3442-9ADC-190CEB2EC24F}"/>
                </a:ext>
              </a:extLst>
            </p:cNvPr>
            <p:cNvCxnSpPr>
              <a:stCxn id="14" idx="2"/>
            </p:cNvCxnSpPr>
            <p:nvPr/>
          </p:nvCxnSpPr>
          <p:spPr>
            <a:xfrm>
              <a:off x="7212073" y="1864569"/>
              <a:ext cx="123753" cy="139198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8AC798F-F43D-7748-B8C7-2BEA4F4080C5}"/>
                </a:ext>
              </a:extLst>
            </p:cNvPr>
            <p:cNvCxnSpPr>
              <a:stCxn id="14" idx="2"/>
            </p:cNvCxnSpPr>
            <p:nvPr/>
          </p:nvCxnSpPr>
          <p:spPr>
            <a:xfrm flipH="1">
              <a:off x="3905106" y="1864569"/>
              <a:ext cx="3306967" cy="162115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428818-D185-4F45-89AE-48421476F491}"/>
              </a:ext>
            </a:extLst>
          </p:cNvPr>
          <p:cNvGrpSpPr/>
          <p:nvPr/>
        </p:nvGrpSpPr>
        <p:grpSpPr>
          <a:xfrm>
            <a:off x="1115111" y="2213811"/>
            <a:ext cx="2048806" cy="2627448"/>
            <a:chOff x="1045029" y="3405540"/>
            <a:chExt cx="2048806" cy="262744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669215-5E8B-9747-B5EF-3EADF36E5134}"/>
                </a:ext>
              </a:extLst>
            </p:cNvPr>
            <p:cNvSpPr txBox="1"/>
            <p:nvPr/>
          </p:nvSpPr>
          <p:spPr>
            <a:xfrm>
              <a:off x="1045029" y="5386657"/>
              <a:ext cx="2048806" cy="646331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Stratospheric Chemicals</a:t>
              </a:r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D4BB33A-44A5-2242-B254-914C7E2699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85599" y="3405540"/>
              <a:ext cx="63207" cy="19539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164F62D-00D8-FB46-9029-10A799E70E3D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V="1">
              <a:off x="2069432" y="3433040"/>
              <a:ext cx="211800" cy="19536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A6CAE12-ED4F-7E4D-ABE9-3D7C72B4C28F}"/>
              </a:ext>
            </a:extLst>
          </p:cNvPr>
          <p:cNvGrpSpPr/>
          <p:nvPr/>
        </p:nvGrpSpPr>
        <p:grpSpPr>
          <a:xfrm>
            <a:off x="3579204" y="2600607"/>
            <a:ext cx="2048806" cy="2247043"/>
            <a:chOff x="3516659" y="3829543"/>
            <a:chExt cx="2048806" cy="224704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7DC5B26-EA71-0F4D-B037-04F48102F07A}"/>
                </a:ext>
              </a:extLst>
            </p:cNvPr>
            <p:cNvSpPr txBox="1"/>
            <p:nvPr/>
          </p:nvSpPr>
          <p:spPr>
            <a:xfrm>
              <a:off x="3516659" y="5430255"/>
              <a:ext cx="2048806" cy="646331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Stratospheric Thermometer (CH</a:t>
              </a:r>
              <a:r>
                <a:rPr lang="en-GB" baseline="-25000" dirty="0"/>
                <a:t>4</a:t>
              </a:r>
              <a:r>
                <a:rPr lang="en-GB" dirty="0"/>
                <a:t>)</a:t>
              </a:r>
              <a:endParaRPr lang="en-US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0980005-C341-CD4B-8932-11B3411B7C1A}"/>
                </a:ext>
              </a:extLst>
            </p:cNvPr>
            <p:cNvCxnSpPr>
              <a:stCxn id="22" idx="0"/>
            </p:cNvCxnSpPr>
            <p:nvPr/>
          </p:nvCxnSpPr>
          <p:spPr>
            <a:xfrm flipH="1" flipV="1">
              <a:off x="4327930" y="3829543"/>
              <a:ext cx="213132" cy="160071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EBA272-3224-4941-ADEC-E60B7E02EC02}"/>
              </a:ext>
            </a:extLst>
          </p:cNvPr>
          <p:cNvGrpSpPr/>
          <p:nvPr/>
        </p:nvGrpSpPr>
        <p:grpSpPr>
          <a:xfrm>
            <a:off x="3624692" y="2496893"/>
            <a:ext cx="4487778" cy="2350757"/>
            <a:chOff x="3549317" y="3655052"/>
            <a:chExt cx="4487778" cy="235075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CB1E1BA-4A50-244C-A6CA-22BD6B197E05}"/>
                </a:ext>
              </a:extLst>
            </p:cNvPr>
            <p:cNvSpPr txBox="1"/>
            <p:nvPr/>
          </p:nvSpPr>
          <p:spPr>
            <a:xfrm>
              <a:off x="5988289" y="5359478"/>
              <a:ext cx="2048806" cy="646331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Disequilibrium Species (PH</a:t>
              </a:r>
              <a:r>
                <a:rPr lang="en-GB" baseline="-25000" dirty="0"/>
                <a:t>3</a:t>
              </a:r>
              <a:r>
                <a:rPr lang="en-GB" dirty="0"/>
                <a:t>)</a:t>
              </a:r>
              <a:endParaRPr lang="en-US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4ACD7CE-FBFC-6C4B-9FF7-BD4CC2EFB843}"/>
                </a:ext>
              </a:extLst>
            </p:cNvPr>
            <p:cNvCxnSpPr>
              <a:stCxn id="25" idx="0"/>
            </p:cNvCxnSpPr>
            <p:nvPr/>
          </p:nvCxnSpPr>
          <p:spPr>
            <a:xfrm flipV="1">
              <a:off x="7012692" y="3655052"/>
              <a:ext cx="928150" cy="1704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E5D57B3-262C-F54E-9B4E-8ADCA448E68E}"/>
                </a:ext>
              </a:extLst>
            </p:cNvPr>
            <p:cNvCxnSpPr/>
            <p:nvPr/>
          </p:nvCxnSpPr>
          <p:spPr>
            <a:xfrm flipH="1" flipV="1">
              <a:off x="3549317" y="3655052"/>
              <a:ext cx="3463375" cy="170442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3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462E-056F-114F-BC31-0A3B7E37A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TEXES on the IRTF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0EAB7-38E3-AA40-8971-D09C3358B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C20B9B-703B-6F40-B78F-7E2B1E2A0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79" y="454980"/>
            <a:ext cx="5883088" cy="321531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2CF6786-3ABB-154F-B1F6-2DB20B338BC7}"/>
              </a:ext>
            </a:extLst>
          </p:cNvPr>
          <p:cNvGrpSpPr/>
          <p:nvPr/>
        </p:nvGrpSpPr>
        <p:grpSpPr>
          <a:xfrm>
            <a:off x="1143000" y="2680855"/>
            <a:ext cx="6866741" cy="2147430"/>
            <a:chOff x="0" y="3574473"/>
            <a:chExt cx="9155654" cy="28632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9C6A972-A3CE-8946-BEEB-1F3246988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826"/>
            <a:stretch/>
          </p:blipFill>
          <p:spPr>
            <a:xfrm>
              <a:off x="3030568" y="4872624"/>
              <a:ext cx="6125086" cy="1565088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8BAC1FC-F244-D048-83C4-26904AE44DB2}"/>
                </a:ext>
              </a:extLst>
            </p:cNvPr>
            <p:cNvCxnSpPr/>
            <p:nvPr/>
          </p:nvCxnSpPr>
          <p:spPr>
            <a:xfrm flipV="1">
              <a:off x="4572000" y="3574473"/>
              <a:ext cx="2877483" cy="1675334"/>
            </a:xfrm>
            <a:prstGeom prst="straightConnector1">
              <a:avLst/>
            </a:prstGeom>
            <a:ln>
              <a:solidFill>
                <a:srgbClr val="FFFF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67C016-F119-CF4F-845D-8D3D7B9DE7A9}"/>
                </a:ext>
              </a:extLst>
            </p:cNvPr>
            <p:cNvSpPr txBox="1"/>
            <p:nvPr/>
          </p:nvSpPr>
          <p:spPr>
            <a:xfrm>
              <a:off x="6620637" y="4124376"/>
              <a:ext cx="2289516" cy="33855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050" i="1" dirty="0">
                  <a:solidFill>
                    <a:schemeClr val="accent2"/>
                  </a:solidFill>
                </a:rPr>
                <a:t>Every pixel is a full spectrum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9273752-66C6-A045-9C64-89E830AFE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522" b="50962"/>
            <a:stretch/>
          </p:blipFill>
          <p:spPr>
            <a:xfrm>
              <a:off x="0" y="4872625"/>
              <a:ext cx="3030568" cy="156508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78EA1A6-6F53-7445-9058-8605614C94A1}"/>
              </a:ext>
            </a:extLst>
          </p:cNvPr>
          <p:cNvSpPr/>
          <p:nvPr/>
        </p:nvSpPr>
        <p:spPr>
          <a:xfrm>
            <a:off x="5795783" y="93742"/>
            <a:ext cx="3268844" cy="2539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50" i="1" dirty="0"/>
              <a:t>Fletcher et al. (2016), https://</a:t>
            </a:r>
            <a:r>
              <a:rPr lang="en-US" sz="1050" i="1" dirty="0" err="1"/>
              <a:t>arxiv.org</a:t>
            </a:r>
            <a:r>
              <a:rPr lang="en-US" sz="1050" i="1" dirty="0"/>
              <a:t>/abs/1606.05498)</a:t>
            </a:r>
          </a:p>
        </p:txBody>
      </p:sp>
    </p:spTree>
    <p:extLst>
      <p:ext uri="{BB962C8B-B14F-4D97-AF65-F5344CB8AC3E}">
        <p14:creationId xmlns:p14="http://schemas.microsoft.com/office/powerpoint/2010/main" val="392205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681F-C71B-124C-8A01-D4046725C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of the Art: Temperature and Gas Mapping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A3872-1ACC-F843-90C0-2B5D2BD75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9F1D6-B90D-3648-933A-FB7F24551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08" y="749394"/>
            <a:ext cx="5720158" cy="3520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4E7D70-0EA4-F843-B70D-A660E31FE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33"/>
          <a:stretch/>
        </p:blipFill>
        <p:spPr>
          <a:xfrm>
            <a:off x="88862" y="537339"/>
            <a:ext cx="3183386" cy="2040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B6EB9E-47DF-A34C-8E82-66A359E59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7" y="2726614"/>
            <a:ext cx="3172163" cy="17972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08B71F-F837-2247-AEB3-CDED31BC19B1}"/>
              </a:ext>
            </a:extLst>
          </p:cNvPr>
          <p:cNvSpPr/>
          <p:nvPr/>
        </p:nvSpPr>
        <p:spPr>
          <a:xfrm>
            <a:off x="5562027" y="4452612"/>
            <a:ext cx="3268844" cy="25391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050" i="1" dirty="0"/>
              <a:t>Fletcher et al. (2016), https://</a:t>
            </a:r>
            <a:r>
              <a:rPr lang="en-US" sz="1050" i="1" dirty="0" err="1"/>
              <a:t>arxiv.org</a:t>
            </a:r>
            <a:r>
              <a:rPr lang="en-US" sz="1050" i="1" dirty="0"/>
              <a:t>/abs/1606.05498)</a:t>
            </a:r>
          </a:p>
        </p:txBody>
      </p:sp>
    </p:spTree>
    <p:extLst>
      <p:ext uri="{BB962C8B-B14F-4D97-AF65-F5344CB8AC3E}">
        <p14:creationId xmlns:p14="http://schemas.microsoft.com/office/powerpoint/2010/main" val="36517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05E06-1FCC-1546-BE32-1334DB6D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Step: From 3-m to 8-m Observatory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36E23-2290-D145-A0CE-6DD1A478D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3853640"/>
            <a:ext cx="6322688" cy="94023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Moved TEXES from IRTF to Gemini in 2017.</a:t>
            </a:r>
          </a:p>
          <a:p>
            <a:r>
              <a:rPr lang="en-GB" dirty="0"/>
              <a:t>Between PJ4 and PJ5.</a:t>
            </a:r>
          </a:p>
          <a:p>
            <a:r>
              <a:rPr lang="en-GB" dirty="0"/>
              <a:t>Highest-resolution mid-IR spectral maps ever obtained.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BA1E7AF-169F-E346-B01C-80A0498A97DB}"/>
              </a:ext>
            </a:extLst>
          </p:cNvPr>
          <p:cNvGrpSpPr/>
          <p:nvPr/>
        </p:nvGrpSpPr>
        <p:grpSpPr>
          <a:xfrm>
            <a:off x="1269637" y="568786"/>
            <a:ext cx="6604726" cy="3209837"/>
            <a:chOff x="2608117" y="455915"/>
            <a:chExt cx="6447560" cy="313346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47D43A8-18E9-9948-BD6D-F03BD115AA0F}"/>
                </a:ext>
              </a:extLst>
            </p:cNvPr>
            <p:cNvGrpSpPr/>
            <p:nvPr/>
          </p:nvGrpSpPr>
          <p:grpSpPr>
            <a:xfrm>
              <a:off x="2608117" y="633845"/>
              <a:ext cx="6447560" cy="2955531"/>
              <a:chOff x="0" y="497641"/>
              <a:chExt cx="9144000" cy="4297081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2F2D486A-C410-0B4E-9FC7-00D9446A8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497641"/>
                <a:ext cx="9144000" cy="223677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78A1376-072E-1F46-B6AB-C608B79C86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3000" contras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" t="33403" r="76" b="33476"/>
              <a:stretch/>
            </p:blipFill>
            <p:spPr>
              <a:xfrm>
                <a:off x="928627" y="696363"/>
                <a:ext cx="8019285" cy="1329068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02FBE28-BAF5-D64A-8F5B-5FCCC20FE4F6}"/>
                  </a:ext>
                </a:extLst>
              </p:cNvPr>
              <p:cNvGrpSpPr/>
              <p:nvPr/>
            </p:nvGrpSpPr>
            <p:grpSpPr>
              <a:xfrm>
                <a:off x="0" y="2440804"/>
                <a:ext cx="9144000" cy="2353918"/>
                <a:chOff x="0" y="2440804"/>
                <a:chExt cx="9144000" cy="2353918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43530DF-1B05-B04C-BFA2-6829B06DF0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4760"/>
                <a:stretch/>
              </p:blipFill>
              <p:spPr>
                <a:xfrm>
                  <a:off x="0" y="2664420"/>
                  <a:ext cx="9144000" cy="2130302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85D3A60-FFE0-7D44-84F9-40264CC64CC4}"/>
                    </a:ext>
                  </a:extLst>
                </p:cNvPr>
                <p:cNvSpPr txBox="1"/>
                <p:nvPr/>
              </p:nvSpPr>
              <p:spPr>
                <a:xfrm>
                  <a:off x="6617363" y="2440804"/>
                  <a:ext cx="2492893" cy="393149"/>
                </a:xfrm>
                <a:prstGeom prst="rect">
                  <a:avLst/>
                </a:prstGeom>
                <a:solidFill>
                  <a:schemeClr val="tx1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ysClr val="windowText" lastClr="000000"/>
                      </a:solidFill>
                    </a:rPr>
                    <a:t>Gemini TEXES 2017-03-11</a:t>
                  </a:r>
                </a:p>
              </p:txBody>
            </p: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FFF2CCD-461E-7945-8F15-291787FD1BA1}"/>
                </a:ext>
              </a:extLst>
            </p:cNvPr>
            <p:cNvSpPr txBox="1"/>
            <p:nvPr/>
          </p:nvSpPr>
          <p:spPr>
            <a:xfrm>
              <a:off x="7296301" y="455915"/>
              <a:ext cx="1748509" cy="270408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ysClr val="windowText" lastClr="000000"/>
                  </a:solidFill>
                </a:rPr>
                <a:t>Hubble WFC3 2017-04-03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343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F16C5-5AD0-0249-8282-3EBA720FD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NEMESIS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485C8-6F77-8A41-929E-FB6BD5855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68" y="849516"/>
            <a:ext cx="3729789" cy="370185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Forward Models:</a:t>
            </a:r>
          </a:p>
          <a:p>
            <a:pPr lvl="1"/>
            <a:r>
              <a:rPr lang="en-US" dirty="0"/>
              <a:t>Correlated-k and line-by-line.</a:t>
            </a:r>
          </a:p>
          <a:p>
            <a:pPr lvl="1"/>
            <a:r>
              <a:rPr lang="en-US" dirty="0"/>
              <a:t>Discrete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and disc averaging.</a:t>
            </a:r>
          </a:p>
          <a:p>
            <a:pPr lvl="1"/>
            <a:r>
              <a:rPr lang="en-US" dirty="0"/>
              <a:t>Multi-emission angle</a:t>
            </a:r>
          </a:p>
          <a:p>
            <a:pPr lvl="1"/>
            <a:r>
              <a:rPr lang="en-US" dirty="0"/>
              <a:t>Scattering (sunlight on/off) at 5 µm; thermal emission elsewhere.</a:t>
            </a:r>
          </a:p>
          <a:p>
            <a:r>
              <a:rPr lang="en-US" b="1" dirty="0">
                <a:solidFill>
                  <a:schemeClr val="accent2"/>
                </a:solidFill>
              </a:rPr>
              <a:t>Ensembles of priors.</a:t>
            </a:r>
          </a:p>
          <a:p>
            <a:r>
              <a:rPr lang="en-US" b="1" dirty="0">
                <a:solidFill>
                  <a:schemeClr val="accent3"/>
                </a:solidFill>
              </a:rPr>
              <a:t>Post-processing:  </a:t>
            </a:r>
          </a:p>
          <a:p>
            <a:pPr lvl="1"/>
            <a:r>
              <a:rPr lang="en-US" dirty="0"/>
              <a:t>polynomial or spline interpolation for time-series.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516CA-E4C6-714B-BEFE-0AE03085E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173" y="0"/>
            <a:ext cx="2475520" cy="4812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5CEE51-0065-F042-BBC3-AF8FFF7307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50"/>
          <a:stretch/>
        </p:blipFill>
        <p:spPr>
          <a:xfrm>
            <a:off x="6796223" y="687518"/>
            <a:ext cx="2327152" cy="382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717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1E72-8D10-DA49-A260-BF8DFE00E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Ensembles of Priors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5CE0F-3B01-4545-BB13-9338048A0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075" y="512632"/>
            <a:ext cx="8229600" cy="40176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CIRS 0.5 cm-1 spectrum of north polar vortex, March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DF95A-18F2-2D4D-9529-2799579B2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1" y="900649"/>
            <a:ext cx="8055145" cy="384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7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38695</TotalTime>
  <Words>1235</Words>
  <Application>Microsoft Office PowerPoint</Application>
  <PresentationFormat>On-screen Show (16:9)</PresentationFormat>
  <Paragraphs>186</Paragraphs>
  <Slides>27</Slides>
  <Notes>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2_Office Theme</vt:lpstr>
      <vt:lpstr>PowerPoint Presentation</vt:lpstr>
      <vt:lpstr>PowerPoint Presentation</vt:lpstr>
      <vt:lpstr>NEMESIS and Giant-Planet Thermal Emission</vt:lpstr>
      <vt:lpstr>Mid-Infrared Science</vt:lpstr>
      <vt:lpstr>TEXES on the IRTF</vt:lpstr>
      <vt:lpstr>State of the Art: Temperature and Gas Mapping</vt:lpstr>
      <vt:lpstr>Next Step: From 3-m to 8-m Observatory</vt:lpstr>
      <vt:lpstr>NEMESIS Techniques</vt:lpstr>
      <vt:lpstr>Ensembles of Priors</vt:lpstr>
      <vt:lpstr>Ensembles of Priors</vt:lpstr>
      <vt:lpstr>Multiple Steps, or Just One?</vt:lpstr>
      <vt:lpstr>Gas Species:  Hypothesis Tests</vt:lpstr>
      <vt:lpstr>Note on Derived Parameters</vt:lpstr>
      <vt:lpstr>Work in Progress:  Microwave</vt:lpstr>
      <vt:lpstr>PowerPoint Presentation</vt:lpstr>
      <vt:lpstr>Condensation and Lapse Rate</vt:lpstr>
      <vt:lpstr>Error Handling</vt:lpstr>
      <vt:lpstr>Radiative Heating/Cooling</vt:lpstr>
      <vt:lpstr>Addition of Non-LTE</vt:lpstr>
      <vt:lpstr>NEMESIS Memory Issues</vt:lpstr>
      <vt:lpstr>Minor Annoyances</vt:lpstr>
      <vt:lpstr>Proper use of GitLab?</vt:lpstr>
      <vt:lpstr>NEMESIS in UV</vt:lpstr>
      <vt:lpstr>*.set files – Layer Height and Scattering?</vt:lpstr>
      <vt:lpstr>K-Table Snapping – Stop It!</vt:lpstr>
      <vt:lpstr>K-Tables:  Carrying the Wavelength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Fletcher</dc:creator>
  <cp:lastModifiedBy>Fletcher, Leigh N. (Dr.)</cp:lastModifiedBy>
  <cp:revision>390</cp:revision>
  <dcterms:created xsi:type="dcterms:W3CDTF">2015-09-14T09:28:30Z</dcterms:created>
  <dcterms:modified xsi:type="dcterms:W3CDTF">2018-06-29T11:11:53Z</dcterms:modified>
</cp:coreProperties>
</file>